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56" r:id="rId3"/>
    <p:sldId id="269" r:id="rId4"/>
    <p:sldId id="270" r:id="rId5"/>
    <p:sldId id="271" r:id="rId6"/>
    <p:sldId id="272" r:id="rId7"/>
    <p:sldId id="273" r:id="rId8"/>
    <p:sldId id="274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75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91"/>
    <p:restoredTop sz="94637"/>
  </p:normalViewPr>
  <p:slideViewPr>
    <p:cSldViewPr snapToGrid="0" snapToObjects="1">
      <p:cViewPr varScale="1">
        <p:scale>
          <a:sx n="112" d="100"/>
          <a:sy n="112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744058-2914-1549-82D0-A57794298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E4521D-1790-8B4B-99D6-C88B9DE6D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052BD7-1FB7-3043-ABE8-3F31B7EB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40EC3E-3F38-A247-A839-6352756B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7CCD4C-BC96-834F-9AE1-4A88E70A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34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03E52-E5E6-8A41-8B1F-F456D52C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CCEE95-12C8-D142-89B5-1E3FE1049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A4466B-435C-3741-834B-E3BE917C7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9E578E-4563-5644-BD28-4F2AA124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A71EA0-4F73-DD47-A130-0AE6E627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12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B6F5EC-C452-2A43-B7BF-B8C48BC74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058FBE1-896D-8942-B9CD-3A5F992223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DCF06A-1888-1E4C-9559-048A8533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5AADF-708A-9D40-8CD4-3E3E66CD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7C64E-E35B-D34A-B522-64DAC1A6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21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F6064-736C-0B48-A29D-416CBDAC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AAE8C-8F5B-6546-A5A8-D279F8EE9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CEDF0F-35F7-6D4E-A583-3F94A38F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5E1736-1C78-9A44-B621-A5478852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72A677-E4EC-E74F-A33C-3D2B7EE8A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07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CC73A7-4553-FB43-A9E8-3D108CD2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0159B1-5F27-394B-951F-E0441A1B5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33E553-7F7D-9B46-A7FD-5B9D618E6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E77120-9F70-EE49-B08E-9AB9E63D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1B8DE-CD5A-8A44-8FE8-298C5C559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00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D76399-994B-5047-A4F3-F031EC15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06771E-1788-294A-9A93-CB4671CCA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A06A50-1A5C-444F-9B27-C565B8967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1DF2A5-B006-4A4C-B3A0-7EFF00F4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2FA186-3D15-044A-A09D-9258A75B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5EEC68-405A-5247-A4F3-56625A6B1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04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B70924-352B-ED44-87DA-AEDF58187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5738C8-8FC4-9344-BBC0-82E05663C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FFDA3A-3E0C-D847-A62D-ECEE6684F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85633C-0BBE-F044-B4B8-6E3852082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8DECE8-72AC-3449-8FDE-938E4EC58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E97840A-5910-914D-BF8E-85CD9F36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0B1758-C595-AA4F-9A7E-4D1180DD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A49CD1C-7ACE-0245-9E8F-08D53710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60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2A32C-3100-7241-8E71-BA7E7671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A0F05E5-0934-F348-B5C7-5CA11F9EB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BABC1F-7880-4943-A74C-878BD0BA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E48246F-7989-8142-9187-1395E7A6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33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0D5E6A7-C1C1-0949-B4D5-329EED963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EFD0C17-B1FF-A542-A315-4FFAAC389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145E95-5AA8-9E49-AC22-75438E6F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46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9017D1-2B8C-5C40-9A03-317ED891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C91E4B-37DF-0D4D-A035-B03EA90D0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DE4D30-86B9-C248-A022-CBEF6E2D4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B41CFB-2351-164A-ADF8-B50DB607A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2617CC-2FAE-8A4B-ABCF-E7822B5B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8A1A16-A0A5-8D4D-BBF5-5A0AFD66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707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A6E402-B095-1242-BF2B-718810CF5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D0D83E7-5866-7546-909D-BFCE4D297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52E2FE2-F1FB-454A-80F9-CD6CE948F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66E6B2-ECAC-5947-B8F0-BB9D0BBD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39AEF2-B624-FB47-BCB4-FAA8BA448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823A43-7E75-424F-B5DE-22DF853A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108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8E4A8F9-9F64-0D40-9133-A6015543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F0EDFC-3382-8D4D-90C4-BF75CB0C3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0D7BCD-35A1-5542-A47E-62FD35C18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9DC6F-7CFF-3543-A778-04E4CA9DE618}" type="datetimeFigureOut">
              <a:rPr lang="fr-FR" smtClean="0"/>
              <a:t>25/03/2024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576626-2CA7-014E-8537-E51BDEC5F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3EF205-28FD-0644-91D2-E3F5B83E2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56464-9BC3-654A-81F8-C7FC538761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61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dq/10m79jb97pjf2c5yp37p3c540000gn/T/com.microsoft.Word/WebArchiveCopyPasteTempFiles/1*pAPPQeBuqO0sKT5jUjqdBw.jpe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onception urbaine, bâtiment, Photographie aérienne, intersection&#10;&#10;Description générée automatiquement">
            <a:extLst>
              <a:ext uri="{FF2B5EF4-FFF2-40B4-BE49-F238E27FC236}">
                <a16:creationId xmlns:a16="http://schemas.microsoft.com/office/drawing/2014/main" id="{BCD4BF18-AD37-5E3A-80B0-55A64B94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787400"/>
            <a:ext cx="7607300" cy="52832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C0CDDA-F284-EDA4-D3D6-D6283EBE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4" y="4275139"/>
            <a:ext cx="777876" cy="77787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A2CED4E-72E6-4293-F08D-E7A3C44742C1}"/>
              </a:ext>
            </a:extLst>
          </p:cNvPr>
          <p:cNvSpPr txBox="1"/>
          <p:nvPr/>
        </p:nvSpPr>
        <p:spPr>
          <a:xfrm>
            <a:off x="3067050" y="145405"/>
            <a:ext cx="6462713" cy="46166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PROJET D’INSTALLATION D’UNE STATION MÉTÉO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F204F5-C7C0-3FCE-B1B8-663BA3227CEE}"/>
              </a:ext>
            </a:extLst>
          </p:cNvPr>
          <p:cNvSpPr txBox="1"/>
          <p:nvPr/>
        </p:nvSpPr>
        <p:spPr>
          <a:xfrm>
            <a:off x="2144937" y="3939742"/>
            <a:ext cx="2606040" cy="923330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Faible consommation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Longue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Faible débit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347CB8-81E9-8AE4-5BDE-004E8AF1D107}"/>
              </a:ext>
            </a:extLst>
          </p:cNvPr>
          <p:cNvSpPr txBox="1"/>
          <p:nvPr/>
        </p:nvSpPr>
        <p:spPr>
          <a:xfrm>
            <a:off x="4926476" y="5192475"/>
            <a:ext cx="1561171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Station météo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441E10B-D2AB-4F6D-4E89-2C2F6FCB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197" y="1454426"/>
            <a:ext cx="750229" cy="7502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78E1B1-DF20-A68C-0F5E-BF99F453F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426" y="1307074"/>
            <a:ext cx="702797" cy="70279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9FBADF1-D5C3-8DF8-E662-699C6BB84A30}"/>
              </a:ext>
            </a:extLst>
          </p:cNvPr>
          <p:cNvSpPr txBox="1"/>
          <p:nvPr/>
        </p:nvSpPr>
        <p:spPr>
          <a:xfrm>
            <a:off x="8040084" y="2268102"/>
            <a:ext cx="1349243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Récepteur</a:t>
            </a:r>
          </a:p>
        </p:txBody>
      </p:sp>
    </p:spTree>
    <p:extLst>
      <p:ext uri="{BB962C8B-B14F-4D97-AF65-F5344CB8AC3E}">
        <p14:creationId xmlns:p14="http://schemas.microsoft.com/office/powerpoint/2010/main" val="314595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98F2DB-E723-E685-A723-B35608AF330F}"/>
              </a:ext>
            </a:extLst>
          </p:cNvPr>
          <p:cNvSpPr/>
          <p:nvPr/>
        </p:nvSpPr>
        <p:spPr>
          <a:xfrm>
            <a:off x="2566987" y="1772472"/>
            <a:ext cx="7058025" cy="3313055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utilise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méthode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d’étalement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spectre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finalité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suivante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Pouvoir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transmettre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même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temps, sur le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même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canal.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protocole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utilise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6 « codes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d’étalement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spectre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»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appelés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Spreading Factor (SF7, SF8, SF9, SF10, SF11 et SF12) qui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permet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d’avoir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6 transmissions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simultanées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sur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même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canal.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50CAFF6-7B74-4357-3C22-14045BA76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122" y="282173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BF5F470-A26E-D9A8-BF50-7AA281E34432}"/>
              </a:ext>
            </a:extLst>
          </p:cNvPr>
          <p:cNvSpPr txBox="1"/>
          <p:nvPr/>
        </p:nvSpPr>
        <p:spPr>
          <a:xfrm>
            <a:off x="2160270" y="525780"/>
            <a:ext cx="72009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MÉTHODE D’ÉTALEMENT DE SPECTRE</a:t>
            </a:r>
          </a:p>
        </p:txBody>
      </p:sp>
    </p:spTree>
    <p:extLst>
      <p:ext uri="{BB962C8B-B14F-4D97-AF65-F5344CB8AC3E}">
        <p14:creationId xmlns:p14="http://schemas.microsoft.com/office/powerpoint/2010/main" val="329560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8A886E3-5C60-90A2-C51B-F9156C4DB6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08448" y="2129282"/>
            <a:ext cx="4378880" cy="289006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9368998-A08C-CB47-1E1B-7113483E7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122" y="282173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DBD601-6E2C-2C8F-5F97-47357FB3EF50}"/>
              </a:ext>
            </a:extLst>
          </p:cNvPr>
          <p:cNvSpPr txBox="1"/>
          <p:nvPr/>
        </p:nvSpPr>
        <p:spPr>
          <a:xfrm>
            <a:off x="2160270" y="525780"/>
            <a:ext cx="72009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LA MODULATION LORA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378C77-90C9-8C6D-1408-4C588507FC5C}"/>
              </a:ext>
            </a:extLst>
          </p:cNvPr>
          <p:cNvSpPr/>
          <p:nvPr/>
        </p:nvSpPr>
        <p:spPr>
          <a:xfrm>
            <a:off x="804672" y="2480969"/>
            <a:ext cx="5907038" cy="2186686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 modulation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utilise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l’étalement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spectre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pour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transmettre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informations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Elle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utilise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méthode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appelée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Chirp Spread Spectrum.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Cela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permet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plusieurs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transmissions dans le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même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canal,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provoquant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étalement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spectre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6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1DBDEE2-7840-6D73-D7BB-0F7540EC72A3}"/>
              </a:ext>
            </a:extLst>
          </p:cNvPr>
          <p:cNvSpPr txBox="1"/>
          <p:nvPr/>
        </p:nvSpPr>
        <p:spPr>
          <a:xfrm>
            <a:off x="2160270" y="525780"/>
            <a:ext cx="72009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LA MODULATION LORA</a:t>
            </a:r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FD1DD715-782A-0A45-A93B-162E946D38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7763" y="2034602"/>
            <a:ext cx="6250769" cy="346917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A2ECE1-33EC-F2A6-F9D7-D156B81D0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122" y="282173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90361B-B68A-A2C7-C55A-E55F860DA9EE}"/>
              </a:ext>
            </a:extLst>
          </p:cNvPr>
          <p:cNvSpPr/>
          <p:nvPr/>
        </p:nvSpPr>
        <p:spPr>
          <a:xfrm>
            <a:off x="174164" y="1667531"/>
            <a:ext cx="4672156" cy="4664689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vert="horz" wrap="square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fréquence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départ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fréquence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centrale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du canal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moins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Bande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Passante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divisée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par deux.</a:t>
            </a:r>
          </a:p>
          <a:p>
            <a:pPr indent="-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fréquence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 fin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la   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fréquence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centrale plus la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bande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passante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divisée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par deux.</a:t>
            </a:r>
          </a:p>
          <a:p>
            <a:pPr indent="-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fréquence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centrale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appelée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le canal.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bande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passante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largeur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bande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occupée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autour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du canal. </a:t>
            </a: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0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531C4D-6A91-FABC-D482-9EBEB45A3E4F}"/>
              </a:ext>
            </a:extLst>
          </p:cNvPr>
          <p:cNvSpPr/>
          <p:nvPr/>
        </p:nvSpPr>
        <p:spPr>
          <a:xfrm>
            <a:off x="477520" y="1842279"/>
            <a:ext cx="1057275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LoRa, chaque symbole représente un certain nombre de bits transmis. La règle est la suivante :</a:t>
            </a:r>
            <a:endParaRPr lang="fr-FR" sz="2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fr-FR" sz="2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2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de bits transmis dans un symbole = </a:t>
            </a:r>
            <a:r>
              <a:rPr lang="fr-FR" sz="22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Spreading</a:t>
            </a:r>
            <a:r>
              <a:rPr lang="fr-FR" sz="2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Factor.</a:t>
            </a:r>
            <a:endParaRPr lang="fr-FR" sz="2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8EB4F8-8578-428F-D322-246C4A1BB14C}"/>
              </a:ext>
            </a:extLst>
          </p:cNvPr>
          <p:cNvSpPr/>
          <p:nvPr/>
        </p:nvSpPr>
        <p:spPr>
          <a:xfrm>
            <a:off x="477520" y="3786333"/>
            <a:ext cx="1163320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 exemple, si la transmission utilise un </a:t>
            </a:r>
            <a:r>
              <a:rPr lang="fr-FR" sz="2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Spreading</a:t>
            </a:r>
            <a:r>
              <a:rPr lang="fr-FR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Factor de 10 (SF10), alors un symbole représente 10 bits.</a:t>
            </a:r>
            <a:endParaRPr lang="fr-FR" sz="2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C’est-à-dire qu’à l’émission, les bits sont regroupés par paquet de </a:t>
            </a:r>
            <a:r>
              <a:rPr lang="fr-FR" sz="22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SF </a:t>
            </a:r>
            <a:r>
              <a:rPr lang="fr-FR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bits, puis chaque paquet est représenté par un symbole particulier parmi 2</a:t>
            </a:r>
            <a:r>
              <a:rPr lang="fr-FR" sz="2200" baseline="30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𝑆𝐹</a:t>
            </a:r>
            <a:r>
              <a:rPr lang="fr-FR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formes de symboles possibles.</a:t>
            </a:r>
            <a:r>
              <a:rPr lang="fr-FR" sz="2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B19061D-7589-0FD3-911C-43FD0E3E5328}"/>
              </a:ext>
            </a:extLst>
          </p:cNvPr>
          <p:cNvSpPr txBox="1"/>
          <p:nvPr/>
        </p:nvSpPr>
        <p:spPr>
          <a:xfrm>
            <a:off x="477521" y="969264"/>
            <a:ext cx="1973072" cy="5293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22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symbole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6744EA-D18D-F323-969C-3F5B1354651C}"/>
              </a:ext>
            </a:extLst>
          </p:cNvPr>
          <p:cNvSpPr txBox="1"/>
          <p:nvPr/>
        </p:nvSpPr>
        <p:spPr>
          <a:xfrm>
            <a:off x="2160270" y="525780"/>
            <a:ext cx="72009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LA MODULATION LORA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79C1D15-95C3-B7C5-741B-CE83630D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122" y="282173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14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B6F8171-9D27-44E2-99C5-825A78C42B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3247" y="3074784"/>
            <a:ext cx="7047923" cy="2590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22092F-6917-D969-FC26-E2B7B1D9E621}"/>
              </a:ext>
            </a:extLst>
          </p:cNvPr>
          <p:cNvSpPr/>
          <p:nvPr/>
        </p:nvSpPr>
        <p:spPr>
          <a:xfrm>
            <a:off x="1854488" y="1477116"/>
            <a:ext cx="7965440" cy="1107996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Voici un exemple théorique d’une modulation en SF2 à 868 Mhz, sur une bande passante de 125 kHz. Chaque symbole représente donc 2 bits.</a:t>
            </a:r>
            <a:r>
              <a:rPr lang="fr-FR" sz="2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E6E74B-7911-A420-8933-93E6AF69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974" y="306391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DE2D49E-6F32-C697-04B9-F9EA840D166D}"/>
              </a:ext>
            </a:extLst>
          </p:cNvPr>
          <p:cNvSpPr txBox="1"/>
          <p:nvPr/>
        </p:nvSpPr>
        <p:spPr>
          <a:xfrm>
            <a:off x="2160270" y="525780"/>
            <a:ext cx="72009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LA MODULATION LORA</a:t>
            </a:r>
          </a:p>
        </p:txBody>
      </p:sp>
    </p:spTree>
    <p:extLst>
      <p:ext uri="{BB962C8B-B14F-4D97-AF65-F5344CB8AC3E}">
        <p14:creationId xmlns:p14="http://schemas.microsoft.com/office/powerpoint/2010/main" val="81288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0F04C392-3B18-B951-ECFE-20215E1795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03648" y="1524762"/>
            <a:ext cx="7388352" cy="36758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9FE78C-4751-ACA2-B69A-CDF0F166C1B1}"/>
              </a:ext>
            </a:extLst>
          </p:cNvPr>
          <p:cNvSpPr/>
          <p:nvPr/>
        </p:nvSpPr>
        <p:spPr>
          <a:xfrm>
            <a:off x="245302" y="1246781"/>
            <a:ext cx="4558346" cy="4086457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Exemple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 marL="114300" lvl="0">
              <a:lnSpc>
                <a:spcPct val="90000"/>
              </a:lnSpc>
              <a:spcAft>
                <a:spcPts val="185"/>
              </a:spcAft>
            </a:pP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0">
              <a:lnSpc>
                <a:spcPct val="90000"/>
              </a:lnSpc>
              <a:spcAft>
                <a:spcPts val="185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 Spreading factor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utilisé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SF10.</a:t>
            </a: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regroupons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donc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les bits par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paquet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 10.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Chaque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paquet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 10 bits sera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représenté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par un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symbole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(sweep) particulier. Il y a 1024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symboles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différents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pour coder les 1024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combinaisons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binaires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possibles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(2</a:t>
            </a:r>
            <a:r>
              <a:rPr lang="en-US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591722-3EF3-913E-D8DF-388D4C63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974" y="306391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F66BB2-AB4E-C7AA-5D25-50FDCB26AE1A}"/>
              </a:ext>
            </a:extLst>
          </p:cNvPr>
          <p:cNvSpPr txBox="1"/>
          <p:nvPr/>
        </p:nvSpPr>
        <p:spPr>
          <a:xfrm>
            <a:off x="2160270" y="525780"/>
            <a:ext cx="72009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LA MODULATION LORA</a:t>
            </a:r>
          </a:p>
        </p:txBody>
      </p:sp>
    </p:spTree>
    <p:extLst>
      <p:ext uri="{BB962C8B-B14F-4D97-AF65-F5344CB8AC3E}">
        <p14:creationId xmlns:p14="http://schemas.microsoft.com/office/powerpoint/2010/main" val="831435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9141149-A667-D27F-2D1C-F7952530F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14990" y="1840672"/>
            <a:ext cx="6689090" cy="40028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27038D-A5E1-5330-B71A-3D7227F834AF}"/>
              </a:ext>
            </a:extLst>
          </p:cNvPr>
          <p:cNvSpPr/>
          <p:nvPr/>
        </p:nvSpPr>
        <p:spPr>
          <a:xfrm>
            <a:off x="487920" y="1351999"/>
            <a:ext cx="3960144" cy="4980221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Durée </a:t>
            </a:r>
            <a:r>
              <a:rPr lang="en-US" sz="2200" u="sng" dirty="0" err="1">
                <a:latin typeface="Arial" panose="020B0604020202020204" pitchFamily="34" charset="0"/>
                <a:cs typeface="Arial" panose="020B0604020202020204" pitchFamily="34" charset="0"/>
              </a:rPr>
              <a:t>d’émission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d’un </a:t>
            </a:r>
            <a:r>
              <a:rPr lang="en-US" sz="2200" u="sng" dirty="0" err="1">
                <a:latin typeface="Arial" panose="020B0604020202020204" pitchFamily="34" charset="0"/>
                <a:cs typeface="Arial" panose="020B0604020202020204" pitchFamily="34" charset="0"/>
              </a:rPr>
              <a:t>symbole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endParaRPr lang="en-US" sz="220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la durée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d’émission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chaque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symbole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(Chirp)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dépend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du spreading factor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utilisé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Plus le SF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grand, plus le temps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d’émission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sera long.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Pour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une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même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bande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passante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le temps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d’émission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d’un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symbole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SF8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fois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plus long que pour un SF7.</a:t>
            </a:r>
            <a:r>
              <a:rPr lang="en-US" sz="2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6A15700-6F87-384A-62E4-3FB231EDC3B3}"/>
              </a:ext>
            </a:extLst>
          </p:cNvPr>
          <p:cNvSpPr txBox="1"/>
          <p:nvPr/>
        </p:nvSpPr>
        <p:spPr>
          <a:xfrm>
            <a:off x="2160270" y="525780"/>
            <a:ext cx="72009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LA MODULATION LORA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9D385F1-61F4-DAE3-9A1C-4D68422F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974" y="306391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25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95B92B-912D-1FFA-DE4A-F84AF6CA7B90}"/>
              </a:ext>
            </a:extLst>
          </p:cNvPr>
          <p:cNvSpPr/>
          <p:nvPr/>
        </p:nvSpPr>
        <p:spPr>
          <a:xfrm>
            <a:off x="712017" y="2589879"/>
            <a:ext cx="4563673" cy="2616101"/>
          </a:xfrm>
          <a:prstGeom prst="rect">
            <a:avLst/>
          </a:prstGeom>
          <a:ln w="31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FR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voit que plus le </a:t>
            </a:r>
            <a:r>
              <a:rPr lang="fr-FR" sz="2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spreading</a:t>
            </a:r>
            <a:r>
              <a:rPr lang="fr-FR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factor sera élevé, plus le débit binaire sera faible.</a:t>
            </a:r>
          </a:p>
          <a:p>
            <a:pPr>
              <a:spcAft>
                <a:spcPts val="600"/>
              </a:spcAft>
            </a:pPr>
            <a:endParaRPr lang="fr-FR" sz="2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2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Plus la bande passante sera grande, plus le débit binaire sera élevé.</a:t>
            </a:r>
            <a:r>
              <a:rPr lang="fr-FR" sz="2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E9D51-1407-AC0F-ACCE-CE3264758EC6}"/>
              </a:ext>
            </a:extLst>
          </p:cNvPr>
          <p:cNvSpPr/>
          <p:nvPr/>
        </p:nvSpPr>
        <p:spPr>
          <a:xfrm>
            <a:off x="712017" y="1652020"/>
            <a:ext cx="142699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US" sz="22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débit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23BA5A-169D-6F28-AFAE-B5474A96C907}"/>
                  </a:ext>
                </a:extLst>
              </p:cNvPr>
              <p:cNvSpPr/>
              <p:nvPr/>
            </p:nvSpPr>
            <p:spPr>
              <a:xfrm>
                <a:off x="5931343" y="1652020"/>
                <a:ext cx="5414837" cy="4257708"/>
              </a:xfrm>
              <a:prstGeom prst="rect">
                <a:avLst/>
              </a:prstGeom>
              <a:ln w="3175">
                <a:solidFill>
                  <a:schemeClr val="accent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000" dirty="0">
                  <a:solidFill>
                    <a:schemeClr val="tx1"/>
                  </a:solidFill>
                  <a:effectLst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𝐷𝑢𝑟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𝑢𝑛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𝑠𝑦𝑚𝑏𝑜𝑙𝑒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num>
                        <m:den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𝐵𝑎𝑛𝑑𝑤𝑖𝑡h</m:t>
                          </m:r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endParaRPr lang="en-US" sz="2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𝑠𝑦𝑚𝑏𝑜𝑙𝑖𝑞𝑢𝑒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𝐹𝑠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𝑇𝑠</m:t>
                          </m:r>
                        </m:den>
                      </m:f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𝐵𝑎𝑛𝑑𝑤𝑖𝑡h</m:t>
                          </m:r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𝑆𝐹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endParaRPr lang="en-US" sz="22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𝑏𝑖𝑛𝑎𝑖𝑟𝑒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𝐵𝑎𝑛𝑑𝑤𝑖𝑡h</m:t>
                        </m:r>
                      </m:num>
                      <m:den>
                        <m:sSup>
                          <m:sSup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𝑆𝐹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S</a:t>
                </a:r>
                <a:r>
                  <a:rPr lang="en-US" sz="2200" baseline="-250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23BA5A-169D-6F28-AFAE-B5474A96C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343" y="1652020"/>
                <a:ext cx="5414837" cy="4257708"/>
              </a:xfrm>
              <a:prstGeom prst="rect">
                <a:avLst/>
              </a:prstGeom>
              <a:blipFill>
                <a:blip r:embed="rId2"/>
                <a:stretch>
                  <a:fillRect l="-234"/>
                </a:stretch>
              </a:blipFill>
              <a:ln w="31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01E9CF10-EB24-4BD3-C28E-BE50A98C0589}"/>
              </a:ext>
            </a:extLst>
          </p:cNvPr>
          <p:cNvSpPr txBox="1"/>
          <p:nvPr/>
        </p:nvSpPr>
        <p:spPr>
          <a:xfrm>
            <a:off x="2160270" y="525780"/>
            <a:ext cx="72009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LA MODULATION LORA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E90A963-D142-5E5E-D173-61FA6D3D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974" y="306391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76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hotographie aérienne, Vue plongeante, bâtiment, Conception urbaine&#10;&#10;Description générée automatiquement">
            <a:extLst>
              <a:ext uri="{FF2B5EF4-FFF2-40B4-BE49-F238E27FC236}">
                <a16:creationId xmlns:a16="http://schemas.microsoft.com/office/drawing/2014/main" id="{960F520B-D770-B308-7E10-5A7FA59A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781050"/>
            <a:ext cx="8686800" cy="5463643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10A84C47-8B79-C0A1-4738-75F14A2C8109}"/>
              </a:ext>
            </a:extLst>
          </p:cNvPr>
          <p:cNvSpPr/>
          <p:nvPr/>
        </p:nvSpPr>
        <p:spPr>
          <a:xfrm>
            <a:off x="1885950" y="3300413"/>
            <a:ext cx="8558213" cy="294428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7DBBBBE-11E1-6433-D98A-E37CFE83C8EC}"/>
              </a:ext>
            </a:extLst>
          </p:cNvPr>
          <p:cNvSpPr/>
          <p:nvPr/>
        </p:nvSpPr>
        <p:spPr>
          <a:xfrm>
            <a:off x="1257300" y="2771776"/>
            <a:ext cx="9915525" cy="3900488"/>
          </a:xfrm>
          <a:prstGeom prst="ellipse">
            <a:avLst/>
          </a:prstGeom>
          <a:solidFill>
            <a:srgbClr val="FF0000">
              <a:alpha val="105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7A61135-14C5-E3B4-66F0-2F11BDB3B295}"/>
              </a:ext>
            </a:extLst>
          </p:cNvPr>
          <p:cNvSpPr/>
          <p:nvPr/>
        </p:nvSpPr>
        <p:spPr>
          <a:xfrm>
            <a:off x="485775" y="2328863"/>
            <a:ext cx="11094886" cy="4529137"/>
          </a:xfrm>
          <a:prstGeom prst="ellips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06C6B2F-6F5B-9E89-39C1-829085E67266}"/>
              </a:ext>
            </a:extLst>
          </p:cNvPr>
          <p:cNvSpPr/>
          <p:nvPr/>
        </p:nvSpPr>
        <p:spPr>
          <a:xfrm>
            <a:off x="171450" y="1843089"/>
            <a:ext cx="11801475" cy="5329236"/>
          </a:xfrm>
          <a:prstGeom prst="ellipse">
            <a:avLst/>
          </a:prstGeom>
          <a:solidFill>
            <a:srgbClr val="7030A0">
              <a:alpha val="1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CF157D2-ED0D-D460-D857-57A525C3F0FC}"/>
              </a:ext>
            </a:extLst>
          </p:cNvPr>
          <p:cNvSpPr txBox="1"/>
          <p:nvPr/>
        </p:nvSpPr>
        <p:spPr>
          <a:xfrm>
            <a:off x="5200651" y="2954893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SF7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1BC38EB-ED52-98E8-77E5-CAC3557B998B}"/>
              </a:ext>
            </a:extLst>
          </p:cNvPr>
          <p:cNvSpPr txBox="1"/>
          <p:nvPr/>
        </p:nvSpPr>
        <p:spPr>
          <a:xfrm>
            <a:off x="4752976" y="2505909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SF8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48E6CB3-CB43-EAD6-6075-6B13ED1D4968}"/>
              </a:ext>
            </a:extLst>
          </p:cNvPr>
          <p:cNvSpPr txBox="1"/>
          <p:nvPr/>
        </p:nvSpPr>
        <p:spPr>
          <a:xfrm>
            <a:off x="4438651" y="2051922"/>
            <a:ext cx="6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SF9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7DD7C14-EC0A-8075-D286-DA26F3D89B37}"/>
              </a:ext>
            </a:extLst>
          </p:cNvPr>
          <p:cNvSpPr txBox="1"/>
          <p:nvPr/>
        </p:nvSpPr>
        <p:spPr>
          <a:xfrm>
            <a:off x="2900364" y="1784270"/>
            <a:ext cx="73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SF10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5DFC2B4-2EDE-5F0D-B896-9655A451A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56" y="5035324"/>
            <a:ext cx="665388" cy="6653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6A104AD-A8A3-C3E3-109C-F4384E5D9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687" y="1018641"/>
            <a:ext cx="882651" cy="88265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DD3CB68-8091-503B-7130-A6AA42CB2C59}"/>
              </a:ext>
            </a:extLst>
          </p:cNvPr>
          <p:cNvSpPr txBox="1"/>
          <p:nvPr/>
        </p:nvSpPr>
        <p:spPr>
          <a:xfrm>
            <a:off x="167332" y="3690930"/>
            <a:ext cx="3962475" cy="1477328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Augmentation du SF.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Amélioration de la sensibilité du récepteur.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Diminution également de l’autonomie de la batterie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7BF3692-87E5-CFE6-37A1-439A84EC54AA}"/>
              </a:ext>
            </a:extLst>
          </p:cNvPr>
          <p:cNvSpPr txBox="1"/>
          <p:nvPr/>
        </p:nvSpPr>
        <p:spPr>
          <a:xfrm>
            <a:off x="2510139" y="187673"/>
            <a:ext cx="6581173" cy="46166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INFLUENCE DU SPREADING FACTEUR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64647D8-C74E-B64B-5FA4-264CC0DDEFFE}"/>
              </a:ext>
            </a:extLst>
          </p:cNvPr>
          <p:cNvSpPr txBox="1"/>
          <p:nvPr/>
        </p:nvSpPr>
        <p:spPr>
          <a:xfrm>
            <a:off x="155424" y="2576838"/>
            <a:ext cx="4345140" cy="92333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Augmentation de la puissance d’émission.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Diminution de l’autonomie de la batterie.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Limitation imposer par la norme : 14dBm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24BA582-8FAA-C983-4B05-7A14DA2AD4B1}"/>
              </a:ext>
            </a:extLst>
          </p:cNvPr>
          <p:cNvSpPr txBox="1"/>
          <p:nvPr/>
        </p:nvSpPr>
        <p:spPr>
          <a:xfrm>
            <a:off x="5362989" y="3690930"/>
            <a:ext cx="2958051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ADR : Adaptative Data Rate</a:t>
            </a:r>
          </a:p>
        </p:txBody>
      </p:sp>
    </p:spTree>
    <p:extLst>
      <p:ext uri="{BB962C8B-B14F-4D97-AF65-F5344CB8AC3E}">
        <p14:creationId xmlns:p14="http://schemas.microsoft.com/office/powerpoint/2010/main" val="132786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1F63531-CC9E-6C37-F6BF-03D2FB72F794}"/>
              </a:ext>
            </a:extLst>
          </p:cNvPr>
          <p:cNvSpPr/>
          <p:nvPr/>
        </p:nvSpPr>
        <p:spPr>
          <a:xfrm>
            <a:off x="8630780" y="1825203"/>
            <a:ext cx="2499450" cy="1627512"/>
          </a:xfrm>
          <a:prstGeom prst="roundRect">
            <a:avLst/>
          </a:prstGeom>
          <a:solidFill>
            <a:schemeClr val="accent1">
              <a:alpha val="118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B43AF6-F69B-6C1F-796C-C84FAC83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74" y="2219547"/>
            <a:ext cx="646331" cy="6463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E5ADD95-E156-72CB-DA96-FE965122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9" y="5162817"/>
            <a:ext cx="793292" cy="7932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A41F58-821D-1BC7-26CC-0BC74B62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334" y="2052913"/>
            <a:ext cx="579712" cy="5797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70C307-70F0-3C80-2766-40323B630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603" y="2050453"/>
            <a:ext cx="579712" cy="57971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2C93B23-5648-98EF-76DF-FC924805C2E9}"/>
              </a:ext>
            </a:extLst>
          </p:cNvPr>
          <p:cNvSpPr txBox="1"/>
          <p:nvPr/>
        </p:nvSpPr>
        <p:spPr>
          <a:xfrm>
            <a:off x="9025918" y="2745451"/>
            <a:ext cx="855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Network </a:t>
            </a:r>
          </a:p>
          <a:p>
            <a:pPr algn="ctr"/>
            <a:r>
              <a:rPr lang="fr-FR" sz="1400" dirty="0"/>
              <a:t>server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04E03E-1A99-54B1-9371-24BF4FABFA26}"/>
              </a:ext>
            </a:extLst>
          </p:cNvPr>
          <p:cNvSpPr txBox="1"/>
          <p:nvPr/>
        </p:nvSpPr>
        <p:spPr>
          <a:xfrm>
            <a:off x="9772849" y="2760777"/>
            <a:ext cx="105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Application </a:t>
            </a:r>
          </a:p>
          <a:p>
            <a:pPr algn="ctr"/>
            <a:r>
              <a:rPr lang="fr-FR" sz="1400" dirty="0"/>
              <a:t>server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C4ACE7-7165-7FE2-DC33-50C34B3705AC}"/>
              </a:ext>
            </a:extLst>
          </p:cNvPr>
          <p:cNvSpPr txBox="1"/>
          <p:nvPr/>
        </p:nvSpPr>
        <p:spPr>
          <a:xfrm>
            <a:off x="1623061" y="354458"/>
            <a:ext cx="8661613" cy="46166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COMMENT TRANSMETTRE DU SERVEUR AU DEVICE (DOWNLINK)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7D1B027-A173-108D-9832-6B57BE54383D}"/>
              </a:ext>
            </a:extLst>
          </p:cNvPr>
          <p:cNvSpPr txBox="1"/>
          <p:nvPr/>
        </p:nvSpPr>
        <p:spPr>
          <a:xfrm>
            <a:off x="56147" y="6055946"/>
            <a:ext cx="99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/>
              <a:t>LoraWan</a:t>
            </a:r>
            <a:endParaRPr lang="fr-FR" sz="1400" b="1" dirty="0"/>
          </a:p>
          <a:p>
            <a:pPr algn="ctr"/>
            <a:r>
              <a:rPr lang="fr-FR" sz="1400" b="1" dirty="0"/>
              <a:t>End-</a:t>
            </a:r>
            <a:r>
              <a:rPr lang="fr-FR" sz="1400" b="1" dirty="0" err="1"/>
              <a:t>device</a:t>
            </a:r>
            <a:endParaRPr lang="fr-FR" sz="1400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98CF6F-4E34-25C3-BEFD-8D11621DE132}"/>
              </a:ext>
            </a:extLst>
          </p:cNvPr>
          <p:cNvSpPr txBox="1"/>
          <p:nvPr/>
        </p:nvSpPr>
        <p:spPr>
          <a:xfrm>
            <a:off x="7058921" y="1903500"/>
            <a:ext cx="83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Gateway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628E40F-4A08-5A90-D171-B6BBFE801189}"/>
              </a:ext>
            </a:extLst>
          </p:cNvPr>
          <p:cNvCxnSpPr>
            <a:cxnSpLocks/>
          </p:cNvCxnSpPr>
          <p:nvPr/>
        </p:nvCxnSpPr>
        <p:spPr>
          <a:xfrm>
            <a:off x="1166990" y="5956109"/>
            <a:ext cx="10832853" cy="1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F0AB1-662C-6059-883E-7148B80CB4FD}"/>
              </a:ext>
            </a:extLst>
          </p:cNvPr>
          <p:cNvSpPr/>
          <p:nvPr/>
        </p:nvSpPr>
        <p:spPr>
          <a:xfrm>
            <a:off x="1292721" y="5559463"/>
            <a:ext cx="10548096" cy="396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6AF2E3E-DACA-DF42-DEED-8A06EDF8B776}"/>
              </a:ext>
            </a:extLst>
          </p:cNvPr>
          <p:cNvSpPr/>
          <p:nvPr/>
        </p:nvSpPr>
        <p:spPr>
          <a:xfrm>
            <a:off x="1412734" y="4495702"/>
            <a:ext cx="942975" cy="146040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815D2C-7D93-CA3B-1510-3F86AC9AD1A1}"/>
              </a:ext>
            </a:extLst>
          </p:cNvPr>
          <p:cNvSpPr txBox="1"/>
          <p:nvPr/>
        </p:nvSpPr>
        <p:spPr>
          <a:xfrm>
            <a:off x="1484171" y="504123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Uplink</a:t>
            </a:r>
            <a:endParaRPr lang="fr-FR" b="1" dirty="0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C7BF113-2C1A-CEBF-AA11-0FA28B243C9B}"/>
              </a:ext>
            </a:extLst>
          </p:cNvPr>
          <p:cNvCxnSpPr>
            <a:cxnSpLocks/>
          </p:cNvCxnSpPr>
          <p:nvPr/>
        </p:nvCxnSpPr>
        <p:spPr>
          <a:xfrm flipV="1">
            <a:off x="2355709" y="2483103"/>
            <a:ext cx="4703212" cy="202557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84419B42-3AC6-26AD-24E1-A95E1A6759EB}"/>
              </a:ext>
            </a:extLst>
          </p:cNvPr>
          <p:cNvSpPr txBox="1"/>
          <p:nvPr/>
        </p:nvSpPr>
        <p:spPr>
          <a:xfrm>
            <a:off x="3751121" y="3083382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Uplink</a:t>
            </a:r>
            <a:endParaRPr lang="fr-FR" b="1" dirty="0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E9CBCA9-6EF0-FB66-2246-90F059CE3FEC}"/>
              </a:ext>
            </a:extLst>
          </p:cNvPr>
          <p:cNvSpPr/>
          <p:nvPr/>
        </p:nvSpPr>
        <p:spPr>
          <a:xfrm>
            <a:off x="2760082" y="5225905"/>
            <a:ext cx="671513" cy="7302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E283A3B-369B-4965-3F20-87E32F6E772D}"/>
              </a:ext>
            </a:extLst>
          </p:cNvPr>
          <p:cNvSpPr/>
          <p:nvPr/>
        </p:nvSpPr>
        <p:spPr>
          <a:xfrm>
            <a:off x="3861722" y="5225905"/>
            <a:ext cx="671513" cy="7302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0C4B49D-0D55-EF8C-B670-C071D2C83B62}"/>
              </a:ext>
            </a:extLst>
          </p:cNvPr>
          <p:cNvSpPr txBox="1"/>
          <p:nvPr/>
        </p:nvSpPr>
        <p:spPr>
          <a:xfrm>
            <a:off x="2806296" y="5419998"/>
            <a:ext cx="6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RX1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A0DBF05-D901-EB37-93BC-A29A1976120A}"/>
              </a:ext>
            </a:extLst>
          </p:cNvPr>
          <p:cNvSpPr txBox="1"/>
          <p:nvPr/>
        </p:nvSpPr>
        <p:spPr>
          <a:xfrm>
            <a:off x="3895059" y="5410571"/>
            <a:ext cx="6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RX2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DF6ADC4-A6CF-BE38-687B-20B4DF544AB1}"/>
              </a:ext>
            </a:extLst>
          </p:cNvPr>
          <p:cNvCxnSpPr/>
          <p:nvPr/>
        </p:nvCxnSpPr>
        <p:spPr>
          <a:xfrm>
            <a:off x="2760082" y="5789330"/>
            <a:ext cx="0" cy="5956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37DA402-3882-60E9-8F8D-4DF1E62DB3CF}"/>
              </a:ext>
            </a:extLst>
          </p:cNvPr>
          <p:cNvCxnSpPr>
            <a:cxnSpLocks/>
          </p:cNvCxnSpPr>
          <p:nvPr/>
        </p:nvCxnSpPr>
        <p:spPr>
          <a:xfrm>
            <a:off x="2355709" y="5853586"/>
            <a:ext cx="0" cy="7255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51333C9-6291-C0F3-F837-E60EF2780E90}"/>
              </a:ext>
            </a:extLst>
          </p:cNvPr>
          <p:cNvCxnSpPr/>
          <p:nvPr/>
        </p:nvCxnSpPr>
        <p:spPr>
          <a:xfrm>
            <a:off x="2355709" y="6216376"/>
            <a:ext cx="404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29DCB295-00D8-DCAD-7C6A-9FA7C4A13F8A}"/>
              </a:ext>
            </a:extLst>
          </p:cNvPr>
          <p:cNvCxnSpPr/>
          <p:nvPr/>
        </p:nvCxnSpPr>
        <p:spPr>
          <a:xfrm>
            <a:off x="2355709" y="6579166"/>
            <a:ext cx="1539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3090BDB-D66F-E96B-D987-CA8508AACD18}"/>
              </a:ext>
            </a:extLst>
          </p:cNvPr>
          <p:cNvCxnSpPr>
            <a:cxnSpLocks/>
          </p:cNvCxnSpPr>
          <p:nvPr/>
        </p:nvCxnSpPr>
        <p:spPr>
          <a:xfrm>
            <a:off x="3861722" y="5918559"/>
            <a:ext cx="0" cy="6606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D0DAECD7-B97D-1A70-01B7-F2C2233F42A1}"/>
              </a:ext>
            </a:extLst>
          </p:cNvPr>
          <p:cNvSpPr txBox="1"/>
          <p:nvPr/>
        </p:nvSpPr>
        <p:spPr>
          <a:xfrm>
            <a:off x="2899536" y="6488668"/>
            <a:ext cx="4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3BE83CA-6661-198E-63E4-2C7D4180422A}"/>
              </a:ext>
            </a:extLst>
          </p:cNvPr>
          <p:cNvSpPr txBox="1"/>
          <p:nvPr/>
        </p:nvSpPr>
        <p:spPr>
          <a:xfrm>
            <a:off x="2335840" y="6239594"/>
            <a:ext cx="4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1s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1B96077-FA17-37BB-5D27-2E9D6D1B1B0A}"/>
              </a:ext>
            </a:extLst>
          </p:cNvPr>
          <p:cNvCxnSpPr/>
          <p:nvPr/>
        </p:nvCxnSpPr>
        <p:spPr>
          <a:xfrm flipH="1">
            <a:off x="3108715" y="2638959"/>
            <a:ext cx="3950206" cy="252385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408F62B3-A41F-E7FA-7E9E-7997D5B9CE61}"/>
              </a:ext>
            </a:extLst>
          </p:cNvPr>
          <p:cNvCxnSpPr/>
          <p:nvPr/>
        </p:nvCxnSpPr>
        <p:spPr>
          <a:xfrm flipH="1">
            <a:off x="4372289" y="2760777"/>
            <a:ext cx="2849485" cy="240204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6A5648FB-85BE-997C-0E47-E6BC4E9552E2}"/>
              </a:ext>
            </a:extLst>
          </p:cNvPr>
          <p:cNvSpPr txBox="1"/>
          <p:nvPr/>
        </p:nvSpPr>
        <p:spPr>
          <a:xfrm>
            <a:off x="5704002" y="4038555"/>
            <a:ext cx="111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Possible </a:t>
            </a:r>
            <a:r>
              <a:rPr lang="fr-FR" b="1" dirty="0" err="1"/>
              <a:t>downlink</a:t>
            </a:r>
            <a:endParaRPr lang="fr-FR" b="1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DBD0801-BC2A-06AC-9E50-3798349374A9}"/>
              </a:ext>
            </a:extLst>
          </p:cNvPr>
          <p:cNvSpPr txBox="1"/>
          <p:nvPr/>
        </p:nvSpPr>
        <p:spPr>
          <a:xfrm>
            <a:off x="1012683" y="1581891"/>
            <a:ext cx="2622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CLASSE A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540A631-1859-EDD3-6A4D-8D83158B984C}"/>
              </a:ext>
            </a:extLst>
          </p:cNvPr>
          <p:cNvSpPr txBox="1"/>
          <p:nvPr/>
        </p:nvSpPr>
        <p:spPr>
          <a:xfrm>
            <a:off x="10198608" y="5638710"/>
            <a:ext cx="1719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LOW POWER MODE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6C056C20-1BBC-9E93-69F1-1A7E427FE027}"/>
              </a:ext>
            </a:extLst>
          </p:cNvPr>
          <p:cNvCxnSpPr/>
          <p:nvPr/>
        </p:nvCxnSpPr>
        <p:spPr>
          <a:xfrm>
            <a:off x="7704379" y="2745451"/>
            <a:ext cx="921559" cy="153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805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64D5D1-733E-CC4E-95EE-2B9C4FF74117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LES TECHNOLOGIES DE TRANSMISSION SANS FIL</a:t>
            </a:r>
          </a:p>
        </p:txBody>
      </p:sp>
      <p:pic>
        <p:nvPicPr>
          <p:cNvPr id="1025" name="Image 1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9AC29FD-5255-4E48-8595-A22AF66A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0809" y="1675227"/>
            <a:ext cx="8450382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8207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1F63531-CC9E-6C37-F6BF-03D2FB72F794}"/>
              </a:ext>
            </a:extLst>
          </p:cNvPr>
          <p:cNvSpPr/>
          <p:nvPr/>
        </p:nvSpPr>
        <p:spPr>
          <a:xfrm>
            <a:off x="8630780" y="1825203"/>
            <a:ext cx="2499450" cy="1627512"/>
          </a:xfrm>
          <a:prstGeom prst="roundRect">
            <a:avLst/>
          </a:prstGeom>
          <a:solidFill>
            <a:schemeClr val="accent1">
              <a:alpha val="118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B43AF6-F69B-6C1F-796C-C84FAC83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74" y="2219547"/>
            <a:ext cx="646331" cy="6463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E5ADD95-E156-72CB-DA96-FE965122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9" y="5162817"/>
            <a:ext cx="793292" cy="7932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A41F58-821D-1BC7-26CC-0BC74B62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334" y="2052913"/>
            <a:ext cx="579712" cy="5797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70C307-70F0-3C80-2766-40323B630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603" y="2050453"/>
            <a:ext cx="579712" cy="57971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2C93B23-5648-98EF-76DF-FC924805C2E9}"/>
              </a:ext>
            </a:extLst>
          </p:cNvPr>
          <p:cNvSpPr txBox="1"/>
          <p:nvPr/>
        </p:nvSpPr>
        <p:spPr>
          <a:xfrm>
            <a:off x="9025918" y="2745451"/>
            <a:ext cx="855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Network </a:t>
            </a:r>
          </a:p>
          <a:p>
            <a:pPr algn="ctr"/>
            <a:r>
              <a:rPr lang="fr-FR" sz="1400" dirty="0"/>
              <a:t>server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04E03E-1A99-54B1-9371-24BF4FABFA26}"/>
              </a:ext>
            </a:extLst>
          </p:cNvPr>
          <p:cNvSpPr txBox="1"/>
          <p:nvPr/>
        </p:nvSpPr>
        <p:spPr>
          <a:xfrm>
            <a:off x="9772849" y="2760777"/>
            <a:ext cx="105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Application </a:t>
            </a:r>
          </a:p>
          <a:p>
            <a:pPr algn="ctr"/>
            <a:r>
              <a:rPr lang="fr-FR" sz="1400" dirty="0"/>
              <a:t>server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C4ACE7-7165-7FE2-DC33-50C34B3705AC}"/>
              </a:ext>
            </a:extLst>
          </p:cNvPr>
          <p:cNvSpPr txBox="1"/>
          <p:nvPr/>
        </p:nvSpPr>
        <p:spPr>
          <a:xfrm>
            <a:off x="1623061" y="354458"/>
            <a:ext cx="8661613" cy="46166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COMMENT TRANSMETTRE DU SERVEUR AU DEVICE (DOWNLINK)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7D1B027-A173-108D-9832-6B57BE54383D}"/>
              </a:ext>
            </a:extLst>
          </p:cNvPr>
          <p:cNvSpPr txBox="1"/>
          <p:nvPr/>
        </p:nvSpPr>
        <p:spPr>
          <a:xfrm>
            <a:off x="56147" y="6055946"/>
            <a:ext cx="99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/>
              <a:t>LoraWan</a:t>
            </a:r>
            <a:endParaRPr lang="fr-FR" sz="1400" b="1" dirty="0"/>
          </a:p>
          <a:p>
            <a:pPr algn="ctr"/>
            <a:r>
              <a:rPr lang="fr-FR" sz="1400" b="1" dirty="0"/>
              <a:t>End-</a:t>
            </a:r>
            <a:r>
              <a:rPr lang="fr-FR" sz="1400" b="1" dirty="0" err="1"/>
              <a:t>device</a:t>
            </a:r>
            <a:endParaRPr lang="fr-FR" sz="1400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98CF6F-4E34-25C3-BEFD-8D11621DE132}"/>
              </a:ext>
            </a:extLst>
          </p:cNvPr>
          <p:cNvSpPr txBox="1"/>
          <p:nvPr/>
        </p:nvSpPr>
        <p:spPr>
          <a:xfrm>
            <a:off x="7058921" y="1903500"/>
            <a:ext cx="83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Gateway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628E40F-4A08-5A90-D171-B6BBFE801189}"/>
              </a:ext>
            </a:extLst>
          </p:cNvPr>
          <p:cNvCxnSpPr>
            <a:cxnSpLocks/>
          </p:cNvCxnSpPr>
          <p:nvPr/>
        </p:nvCxnSpPr>
        <p:spPr>
          <a:xfrm>
            <a:off x="1166990" y="5956109"/>
            <a:ext cx="10832853" cy="1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F0AB1-662C-6059-883E-7148B80CB4FD}"/>
              </a:ext>
            </a:extLst>
          </p:cNvPr>
          <p:cNvSpPr/>
          <p:nvPr/>
        </p:nvSpPr>
        <p:spPr>
          <a:xfrm>
            <a:off x="1292721" y="5559463"/>
            <a:ext cx="10548096" cy="396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6AF2E3E-DACA-DF42-DEED-8A06EDF8B776}"/>
              </a:ext>
            </a:extLst>
          </p:cNvPr>
          <p:cNvSpPr/>
          <p:nvPr/>
        </p:nvSpPr>
        <p:spPr>
          <a:xfrm>
            <a:off x="1412734" y="4495702"/>
            <a:ext cx="942975" cy="146040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815D2C-7D93-CA3B-1510-3F86AC9AD1A1}"/>
              </a:ext>
            </a:extLst>
          </p:cNvPr>
          <p:cNvSpPr txBox="1"/>
          <p:nvPr/>
        </p:nvSpPr>
        <p:spPr>
          <a:xfrm>
            <a:off x="1484171" y="504123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Uplink</a:t>
            </a:r>
            <a:endParaRPr lang="fr-FR" b="1" dirty="0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C7BF113-2C1A-CEBF-AA11-0FA28B243C9B}"/>
              </a:ext>
            </a:extLst>
          </p:cNvPr>
          <p:cNvCxnSpPr>
            <a:cxnSpLocks/>
          </p:cNvCxnSpPr>
          <p:nvPr/>
        </p:nvCxnSpPr>
        <p:spPr>
          <a:xfrm flipV="1">
            <a:off x="2355709" y="2483103"/>
            <a:ext cx="4703212" cy="202557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84419B42-3AC6-26AD-24E1-A95E1A6759EB}"/>
              </a:ext>
            </a:extLst>
          </p:cNvPr>
          <p:cNvSpPr txBox="1"/>
          <p:nvPr/>
        </p:nvSpPr>
        <p:spPr>
          <a:xfrm>
            <a:off x="3751121" y="3083382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Uplink</a:t>
            </a:r>
            <a:endParaRPr lang="fr-FR" b="1" dirty="0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E9CBCA9-6EF0-FB66-2246-90F059CE3FEC}"/>
              </a:ext>
            </a:extLst>
          </p:cNvPr>
          <p:cNvSpPr/>
          <p:nvPr/>
        </p:nvSpPr>
        <p:spPr>
          <a:xfrm>
            <a:off x="2760082" y="5225905"/>
            <a:ext cx="671513" cy="7302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E283A3B-369B-4965-3F20-87E32F6E772D}"/>
              </a:ext>
            </a:extLst>
          </p:cNvPr>
          <p:cNvSpPr/>
          <p:nvPr/>
        </p:nvSpPr>
        <p:spPr>
          <a:xfrm>
            <a:off x="3861722" y="5225905"/>
            <a:ext cx="671513" cy="7302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0C4B49D-0D55-EF8C-B670-C071D2C83B62}"/>
              </a:ext>
            </a:extLst>
          </p:cNvPr>
          <p:cNvSpPr txBox="1"/>
          <p:nvPr/>
        </p:nvSpPr>
        <p:spPr>
          <a:xfrm>
            <a:off x="2806296" y="5419998"/>
            <a:ext cx="6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RX1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A0DBF05-D901-EB37-93BC-A29A1976120A}"/>
              </a:ext>
            </a:extLst>
          </p:cNvPr>
          <p:cNvSpPr txBox="1"/>
          <p:nvPr/>
        </p:nvSpPr>
        <p:spPr>
          <a:xfrm>
            <a:off x="3895059" y="5410571"/>
            <a:ext cx="6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RX2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DF6ADC4-A6CF-BE38-687B-20B4DF544AB1}"/>
              </a:ext>
            </a:extLst>
          </p:cNvPr>
          <p:cNvCxnSpPr/>
          <p:nvPr/>
        </p:nvCxnSpPr>
        <p:spPr>
          <a:xfrm>
            <a:off x="2760082" y="5789330"/>
            <a:ext cx="0" cy="5956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37DA402-3882-60E9-8F8D-4DF1E62DB3CF}"/>
              </a:ext>
            </a:extLst>
          </p:cNvPr>
          <p:cNvCxnSpPr>
            <a:cxnSpLocks/>
          </p:cNvCxnSpPr>
          <p:nvPr/>
        </p:nvCxnSpPr>
        <p:spPr>
          <a:xfrm>
            <a:off x="2355709" y="5853586"/>
            <a:ext cx="0" cy="7255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51333C9-6291-C0F3-F837-E60EF2780E90}"/>
              </a:ext>
            </a:extLst>
          </p:cNvPr>
          <p:cNvCxnSpPr/>
          <p:nvPr/>
        </p:nvCxnSpPr>
        <p:spPr>
          <a:xfrm>
            <a:off x="2355709" y="6216376"/>
            <a:ext cx="404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29DCB295-00D8-DCAD-7C6A-9FA7C4A13F8A}"/>
              </a:ext>
            </a:extLst>
          </p:cNvPr>
          <p:cNvCxnSpPr/>
          <p:nvPr/>
        </p:nvCxnSpPr>
        <p:spPr>
          <a:xfrm>
            <a:off x="2355709" y="6579166"/>
            <a:ext cx="1539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3090BDB-D66F-E96B-D987-CA8508AACD18}"/>
              </a:ext>
            </a:extLst>
          </p:cNvPr>
          <p:cNvCxnSpPr>
            <a:cxnSpLocks/>
          </p:cNvCxnSpPr>
          <p:nvPr/>
        </p:nvCxnSpPr>
        <p:spPr>
          <a:xfrm>
            <a:off x="3861722" y="5918559"/>
            <a:ext cx="0" cy="6606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D0DAECD7-B97D-1A70-01B7-F2C2233F42A1}"/>
              </a:ext>
            </a:extLst>
          </p:cNvPr>
          <p:cNvSpPr txBox="1"/>
          <p:nvPr/>
        </p:nvSpPr>
        <p:spPr>
          <a:xfrm>
            <a:off x="2899536" y="6488668"/>
            <a:ext cx="4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3BE83CA-6661-198E-63E4-2C7D4180422A}"/>
              </a:ext>
            </a:extLst>
          </p:cNvPr>
          <p:cNvSpPr txBox="1"/>
          <p:nvPr/>
        </p:nvSpPr>
        <p:spPr>
          <a:xfrm>
            <a:off x="2335840" y="6239594"/>
            <a:ext cx="4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1s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11B96077-FA17-37BB-5D27-2E9D6D1B1B0A}"/>
              </a:ext>
            </a:extLst>
          </p:cNvPr>
          <p:cNvCxnSpPr/>
          <p:nvPr/>
        </p:nvCxnSpPr>
        <p:spPr>
          <a:xfrm flipH="1">
            <a:off x="3108715" y="2638959"/>
            <a:ext cx="3950206" cy="252385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408F62B3-A41F-E7FA-7E9E-7997D5B9CE61}"/>
              </a:ext>
            </a:extLst>
          </p:cNvPr>
          <p:cNvCxnSpPr/>
          <p:nvPr/>
        </p:nvCxnSpPr>
        <p:spPr>
          <a:xfrm flipH="1">
            <a:off x="4372289" y="2760777"/>
            <a:ext cx="2849485" cy="240204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6A5648FB-85BE-997C-0E47-E6BC4E9552E2}"/>
              </a:ext>
            </a:extLst>
          </p:cNvPr>
          <p:cNvSpPr txBox="1"/>
          <p:nvPr/>
        </p:nvSpPr>
        <p:spPr>
          <a:xfrm>
            <a:off x="9155695" y="3765478"/>
            <a:ext cx="1118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Possible </a:t>
            </a:r>
            <a:r>
              <a:rPr lang="fr-FR" b="1" dirty="0" err="1"/>
              <a:t>downlink</a:t>
            </a:r>
            <a:endParaRPr lang="fr-FR" b="1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DBD0801-BC2A-06AC-9E50-3798349374A9}"/>
              </a:ext>
            </a:extLst>
          </p:cNvPr>
          <p:cNvSpPr txBox="1"/>
          <p:nvPr/>
        </p:nvSpPr>
        <p:spPr>
          <a:xfrm>
            <a:off x="1012683" y="1581891"/>
            <a:ext cx="2499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CLASSE B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2540A631-1859-EDD3-6A4D-8D83158B984C}"/>
              </a:ext>
            </a:extLst>
          </p:cNvPr>
          <p:cNvSpPr txBox="1"/>
          <p:nvPr/>
        </p:nvSpPr>
        <p:spPr>
          <a:xfrm>
            <a:off x="10198608" y="5638710"/>
            <a:ext cx="1719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LOW POWER MODE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D728E6B9-E50D-717C-1290-D6686FCBB5A9}"/>
              </a:ext>
            </a:extLst>
          </p:cNvPr>
          <p:cNvSpPr/>
          <p:nvPr/>
        </p:nvSpPr>
        <p:spPr>
          <a:xfrm>
            <a:off x="5216350" y="4684886"/>
            <a:ext cx="200967" cy="126919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F440C59F-A197-2B36-E690-AB06C35C224A}"/>
              </a:ext>
            </a:extLst>
          </p:cNvPr>
          <p:cNvSpPr txBox="1"/>
          <p:nvPr/>
        </p:nvSpPr>
        <p:spPr>
          <a:xfrm rot="16200000">
            <a:off x="4957997" y="5210546"/>
            <a:ext cx="710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BEACON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DEA24785-0CE9-4046-0D3B-8130A89CBFA8}"/>
              </a:ext>
            </a:extLst>
          </p:cNvPr>
          <p:cNvSpPr/>
          <p:nvPr/>
        </p:nvSpPr>
        <p:spPr>
          <a:xfrm>
            <a:off x="5964564" y="5227865"/>
            <a:ext cx="671513" cy="7302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D8D53DE2-96DC-F60F-9787-C930311B1238}"/>
              </a:ext>
            </a:extLst>
          </p:cNvPr>
          <p:cNvSpPr/>
          <p:nvPr/>
        </p:nvSpPr>
        <p:spPr>
          <a:xfrm>
            <a:off x="7066204" y="5227865"/>
            <a:ext cx="671513" cy="7302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8203D465-2777-4636-7682-D63525DAA319}"/>
              </a:ext>
            </a:extLst>
          </p:cNvPr>
          <p:cNvSpPr txBox="1"/>
          <p:nvPr/>
        </p:nvSpPr>
        <p:spPr>
          <a:xfrm>
            <a:off x="6010778" y="5421958"/>
            <a:ext cx="6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RX1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CFE67D3-0D09-150B-1602-6EAEA098B252}"/>
              </a:ext>
            </a:extLst>
          </p:cNvPr>
          <p:cNvSpPr txBox="1"/>
          <p:nvPr/>
        </p:nvSpPr>
        <p:spPr>
          <a:xfrm>
            <a:off x="7099541" y="5412531"/>
            <a:ext cx="6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RX2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FF33E2B9-3D8E-4597-868C-489D6D93B8AA}"/>
              </a:ext>
            </a:extLst>
          </p:cNvPr>
          <p:cNvSpPr/>
          <p:nvPr/>
        </p:nvSpPr>
        <p:spPr>
          <a:xfrm>
            <a:off x="8390790" y="4667923"/>
            <a:ext cx="200967" cy="126919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A8C215BE-0460-04D5-85C2-558E776AFE48}"/>
              </a:ext>
            </a:extLst>
          </p:cNvPr>
          <p:cNvSpPr txBox="1"/>
          <p:nvPr/>
        </p:nvSpPr>
        <p:spPr>
          <a:xfrm rot="16200000">
            <a:off x="8132437" y="5193583"/>
            <a:ext cx="710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BEACON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AB5375DD-359F-37EE-BC27-DC5EDFE8C3B6}"/>
              </a:ext>
            </a:extLst>
          </p:cNvPr>
          <p:cNvSpPr/>
          <p:nvPr/>
        </p:nvSpPr>
        <p:spPr>
          <a:xfrm>
            <a:off x="9215811" y="5246700"/>
            <a:ext cx="671513" cy="73020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900D4841-AA01-AD18-89F6-E19FC3728724}"/>
              </a:ext>
            </a:extLst>
          </p:cNvPr>
          <p:cNvSpPr txBox="1"/>
          <p:nvPr/>
        </p:nvSpPr>
        <p:spPr>
          <a:xfrm>
            <a:off x="9262025" y="5440793"/>
            <a:ext cx="60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RX1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E4F68EEB-275D-8577-FE25-69ADE95F6CE8}"/>
              </a:ext>
            </a:extLst>
          </p:cNvPr>
          <p:cNvSpPr txBox="1"/>
          <p:nvPr/>
        </p:nvSpPr>
        <p:spPr>
          <a:xfrm>
            <a:off x="5960070" y="6148216"/>
            <a:ext cx="237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Émis par la </a:t>
            </a:r>
            <a:r>
              <a:rPr lang="fr-FR" b="1" dirty="0" err="1"/>
              <a:t>gateway</a:t>
            </a:r>
            <a:endParaRPr lang="fr-FR" b="1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69CA13DC-112B-043E-EFD7-3AA7E0B2A757}"/>
              </a:ext>
            </a:extLst>
          </p:cNvPr>
          <p:cNvCxnSpPr/>
          <p:nvPr/>
        </p:nvCxnSpPr>
        <p:spPr>
          <a:xfrm flipH="1" flipV="1">
            <a:off x="5417317" y="6087146"/>
            <a:ext cx="379714" cy="161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C8D40D07-A48B-E83E-C27F-923A3A02D9CA}"/>
              </a:ext>
            </a:extLst>
          </p:cNvPr>
          <p:cNvCxnSpPr/>
          <p:nvPr/>
        </p:nvCxnSpPr>
        <p:spPr>
          <a:xfrm flipV="1">
            <a:off x="8110330" y="6055946"/>
            <a:ext cx="614092" cy="311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6C056C20-1BBC-9E93-69F1-1A7E427FE027}"/>
              </a:ext>
            </a:extLst>
          </p:cNvPr>
          <p:cNvCxnSpPr/>
          <p:nvPr/>
        </p:nvCxnSpPr>
        <p:spPr>
          <a:xfrm>
            <a:off x="7704379" y="2745451"/>
            <a:ext cx="921559" cy="153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86314071-BCE5-2D20-00D8-375120ADC4A3}"/>
              </a:ext>
            </a:extLst>
          </p:cNvPr>
          <p:cNvCxnSpPr>
            <a:cxnSpLocks/>
          </p:cNvCxnSpPr>
          <p:nvPr/>
        </p:nvCxnSpPr>
        <p:spPr>
          <a:xfrm flipH="1">
            <a:off x="6329035" y="2913177"/>
            <a:ext cx="1045139" cy="225402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A22C233-6252-C886-46C4-80C5C1FD7661}"/>
              </a:ext>
            </a:extLst>
          </p:cNvPr>
          <p:cNvCxnSpPr>
            <a:cxnSpLocks/>
          </p:cNvCxnSpPr>
          <p:nvPr/>
        </p:nvCxnSpPr>
        <p:spPr>
          <a:xfrm flipH="1">
            <a:off x="7459089" y="2981979"/>
            <a:ext cx="161940" cy="219464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4FEE3A8F-5EFE-05E2-BED6-585DADE65AE5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7868105" y="2909669"/>
            <a:ext cx="1683463" cy="233703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2375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1F63531-CC9E-6C37-F6BF-03D2FB72F794}"/>
              </a:ext>
            </a:extLst>
          </p:cNvPr>
          <p:cNvSpPr/>
          <p:nvPr/>
        </p:nvSpPr>
        <p:spPr>
          <a:xfrm>
            <a:off x="8630780" y="1825203"/>
            <a:ext cx="2499450" cy="1627512"/>
          </a:xfrm>
          <a:prstGeom prst="roundRect">
            <a:avLst/>
          </a:prstGeom>
          <a:solidFill>
            <a:schemeClr val="accent1">
              <a:alpha val="118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B43AF6-F69B-6C1F-796C-C84FAC83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74" y="2219547"/>
            <a:ext cx="646331" cy="6463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E5ADD95-E156-72CB-DA96-FE965122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9" y="5162817"/>
            <a:ext cx="793292" cy="7932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A41F58-821D-1BC7-26CC-0BC74B62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4334" y="2052913"/>
            <a:ext cx="579712" cy="5797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70C307-70F0-3C80-2766-40323B630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603" y="2050453"/>
            <a:ext cx="579712" cy="57971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2C93B23-5648-98EF-76DF-FC924805C2E9}"/>
              </a:ext>
            </a:extLst>
          </p:cNvPr>
          <p:cNvSpPr txBox="1"/>
          <p:nvPr/>
        </p:nvSpPr>
        <p:spPr>
          <a:xfrm>
            <a:off x="9025918" y="2745451"/>
            <a:ext cx="855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Network </a:t>
            </a:r>
          </a:p>
          <a:p>
            <a:pPr algn="ctr"/>
            <a:r>
              <a:rPr lang="fr-FR" sz="1400" dirty="0"/>
              <a:t>server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04E03E-1A99-54B1-9371-24BF4FABFA26}"/>
              </a:ext>
            </a:extLst>
          </p:cNvPr>
          <p:cNvSpPr txBox="1"/>
          <p:nvPr/>
        </p:nvSpPr>
        <p:spPr>
          <a:xfrm>
            <a:off x="9772849" y="2760777"/>
            <a:ext cx="105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Application </a:t>
            </a:r>
          </a:p>
          <a:p>
            <a:pPr algn="ctr"/>
            <a:r>
              <a:rPr lang="fr-FR" sz="1400" dirty="0"/>
              <a:t>server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C4ACE7-7165-7FE2-DC33-50C34B3705AC}"/>
              </a:ext>
            </a:extLst>
          </p:cNvPr>
          <p:cNvSpPr txBox="1"/>
          <p:nvPr/>
        </p:nvSpPr>
        <p:spPr>
          <a:xfrm>
            <a:off x="1623061" y="354458"/>
            <a:ext cx="8661613" cy="46166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COMMENT TRANSMETTRE DU SERVEUR AU DEVICE (DOWNLINK)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7D1B027-A173-108D-9832-6B57BE54383D}"/>
              </a:ext>
            </a:extLst>
          </p:cNvPr>
          <p:cNvSpPr txBox="1"/>
          <p:nvPr/>
        </p:nvSpPr>
        <p:spPr>
          <a:xfrm>
            <a:off x="56147" y="6055946"/>
            <a:ext cx="99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err="1"/>
              <a:t>LoraWan</a:t>
            </a:r>
            <a:endParaRPr lang="fr-FR" sz="1400" b="1" dirty="0"/>
          </a:p>
          <a:p>
            <a:pPr algn="ctr"/>
            <a:r>
              <a:rPr lang="fr-FR" sz="1400" b="1" dirty="0"/>
              <a:t>End-</a:t>
            </a:r>
            <a:r>
              <a:rPr lang="fr-FR" sz="1400" b="1" dirty="0" err="1"/>
              <a:t>device</a:t>
            </a:r>
            <a:endParaRPr lang="fr-FR" sz="1400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98CF6F-4E34-25C3-BEFD-8D11621DE132}"/>
              </a:ext>
            </a:extLst>
          </p:cNvPr>
          <p:cNvSpPr txBox="1"/>
          <p:nvPr/>
        </p:nvSpPr>
        <p:spPr>
          <a:xfrm>
            <a:off x="7058921" y="1903500"/>
            <a:ext cx="83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/>
              <a:t>Gateway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628E40F-4A08-5A90-D171-B6BBFE801189}"/>
              </a:ext>
            </a:extLst>
          </p:cNvPr>
          <p:cNvCxnSpPr>
            <a:cxnSpLocks/>
          </p:cNvCxnSpPr>
          <p:nvPr/>
        </p:nvCxnSpPr>
        <p:spPr>
          <a:xfrm>
            <a:off x="1166990" y="5956109"/>
            <a:ext cx="10832853" cy="1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F0AB1-662C-6059-883E-7148B80CB4FD}"/>
              </a:ext>
            </a:extLst>
          </p:cNvPr>
          <p:cNvSpPr/>
          <p:nvPr/>
        </p:nvSpPr>
        <p:spPr>
          <a:xfrm>
            <a:off x="1292721" y="5248311"/>
            <a:ext cx="10548096" cy="7077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6AF2E3E-DACA-DF42-DEED-8A06EDF8B776}"/>
              </a:ext>
            </a:extLst>
          </p:cNvPr>
          <p:cNvSpPr/>
          <p:nvPr/>
        </p:nvSpPr>
        <p:spPr>
          <a:xfrm>
            <a:off x="1412734" y="4495702"/>
            <a:ext cx="942975" cy="146040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1815D2C-7D93-CA3B-1510-3F86AC9AD1A1}"/>
              </a:ext>
            </a:extLst>
          </p:cNvPr>
          <p:cNvSpPr txBox="1"/>
          <p:nvPr/>
        </p:nvSpPr>
        <p:spPr>
          <a:xfrm>
            <a:off x="1484171" y="504123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Uplink</a:t>
            </a:r>
            <a:endParaRPr lang="fr-FR" b="1" dirty="0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C7BF113-2C1A-CEBF-AA11-0FA28B243C9B}"/>
              </a:ext>
            </a:extLst>
          </p:cNvPr>
          <p:cNvCxnSpPr>
            <a:cxnSpLocks/>
          </p:cNvCxnSpPr>
          <p:nvPr/>
        </p:nvCxnSpPr>
        <p:spPr>
          <a:xfrm flipV="1">
            <a:off x="2355709" y="2483103"/>
            <a:ext cx="4703212" cy="202557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84419B42-3AC6-26AD-24E1-A95E1A6759EB}"/>
              </a:ext>
            </a:extLst>
          </p:cNvPr>
          <p:cNvSpPr txBox="1"/>
          <p:nvPr/>
        </p:nvSpPr>
        <p:spPr>
          <a:xfrm>
            <a:off x="3751121" y="3083382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Uplink</a:t>
            </a:r>
            <a:endParaRPr lang="fr-FR" b="1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DBD0801-BC2A-06AC-9E50-3798349374A9}"/>
              </a:ext>
            </a:extLst>
          </p:cNvPr>
          <p:cNvSpPr txBox="1"/>
          <p:nvPr/>
        </p:nvSpPr>
        <p:spPr>
          <a:xfrm>
            <a:off x="1012683" y="1581891"/>
            <a:ext cx="2499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CLASSE C</a:t>
            </a:r>
          </a:p>
        </p:txBody>
      </p: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6C056C20-1BBC-9E93-69F1-1A7E427FE027}"/>
              </a:ext>
            </a:extLst>
          </p:cNvPr>
          <p:cNvCxnSpPr/>
          <p:nvPr/>
        </p:nvCxnSpPr>
        <p:spPr>
          <a:xfrm>
            <a:off x="7704379" y="2745451"/>
            <a:ext cx="921559" cy="153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4185758D-9B2A-7132-A7FC-FDAA60A820B1}"/>
              </a:ext>
            </a:extLst>
          </p:cNvPr>
          <p:cNvSpPr txBox="1"/>
          <p:nvPr/>
        </p:nvSpPr>
        <p:spPr>
          <a:xfrm>
            <a:off x="4918738" y="5279045"/>
            <a:ext cx="4107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</a:t>
            </a:r>
            <a:r>
              <a:rPr lang="fr-FR" b="1" dirty="0" err="1"/>
              <a:t>device</a:t>
            </a:r>
            <a:r>
              <a:rPr lang="fr-FR" b="1" dirty="0"/>
              <a:t> est alimenté constamment.</a:t>
            </a:r>
          </a:p>
          <a:p>
            <a:r>
              <a:rPr lang="fr-FR" b="1" dirty="0"/>
              <a:t>Il peut donc recevoir n’importe quand </a:t>
            </a:r>
          </a:p>
        </p:txBody>
      </p:sp>
    </p:spTree>
    <p:extLst>
      <p:ext uri="{BB962C8B-B14F-4D97-AF65-F5344CB8AC3E}">
        <p14:creationId xmlns:p14="http://schemas.microsoft.com/office/powerpoint/2010/main" val="370535323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onception urbaine, bâtiment, Photographie aérienne, intersection&#10;&#10;Description générée automatiquement">
            <a:extLst>
              <a:ext uri="{FF2B5EF4-FFF2-40B4-BE49-F238E27FC236}">
                <a16:creationId xmlns:a16="http://schemas.microsoft.com/office/drawing/2014/main" id="{BCD4BF18-AD37-5E3A-80B0-55A64B94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787400"/>
            <a:ext cx="7607300" cy="5283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C0CDDA-F284-EDA4-D3D6-D6283EBE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4" y="4275139"/>
            <a:ext cx="777876" cy="77787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DF204F5-C7C0-3FCE-B1B8-663BA3227CEE}"/>
              </a:ext>
            </a:extLst>
          </p:cNvPr>
          <p:cNvSpPr txBox="1"/>
          <p:nvPr/>
        </p:nvSpPr>
        <p:spPr>
          <a:xfrm>
            <a:off x="2384816" y="3939742"/>
            <a:ext cx="2606040" cy="1200329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Canal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Bande passante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Coding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FF0000"/>
                </a:solidFill>
              </a:rPr>
              <a:t>Spreading</a:t>
            </a:r>
            <a:r>
              <a:rPr lang="fr-FR" b="1" dirty="0">
                <a:solidFill>
                  <a:srgbClr val="FF0000"/>
                </a:solidFill>
              </a:rPr>
              <a:t> factor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347CB8-81E9-8AE4-5BDE-004E8AF1D107}"/>
              </a:ext>
            </a:extLst>
          </p:cNvPr>
          <p:cNvSpPr txBox="1"/>
          <p:nvPr/>
        </p:nvSpPr>
        <p:spPr>
          <a:xfrm>
            <a:off x="4926476" y="5192475"/>
            <a:ext cx="1561171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Station météo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441E10B-D2AB-4F6D-4E89-2C2F6FCB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197" y="1454426"/>
            <a:ext cx="750229" cy="7502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78E1B1-DF20-A68C-0F5E-BF99F453F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426" y="1307074"/>
            <a:ext cx="702797" cy="7027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A01FFEB-2D93-E770-C3EC-A3A73EA93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9114">
            <a:off x="5931676" y="2237493"/>
            <a:ext cx="2017374" cy="20950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95F16D-AD04-03AA-550D-C4CDED0C2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007" y="3599215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C474E6A-DEEC-17B0-94F8-06D0FE6DCE31}"/>
              </a:ext>
            </a:extLst>
          </p:cNvPr>
          <p:cNvSpPr txBox="1"/>
          <p:nvPr/>
        </p:nvSpPr>
        <p:spPr>
          <a:xfrm>
            <a:off x="8345203" y="2239742"/>
            <a:ext cx="2606040" cy="1200329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Canal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Bande passante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Coding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>
                <a:solidFill>
                  <a:srgbClr val="FF0000"/>
                </a:solidFill>
              </a:rPr>
              <a:t>Spreading</a:t>
            </a:r>
            <a:r>
              <a:rPr lang="fr-FR" b="1" dirty="0">
                <a:solidFill>
                  <a:srgbClr val="FF0000"/>
                </a:solidFill>
              </a:rPr>
              <a:t> factor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41DFFF-8A00-D5D5-16AA-8A76631CB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7545" y="1195942"/>
            <a:ext cx="1082526" cy="108252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F200EE9-1AD8-D196-6971-AA364D5888FB}"/>
              </a:ext>
            </a:extLst>
          </p:cNvPr>
          <p:cNvSpPr txBox="1"/>
          <p:nvPr/>
        </p:nvSpPr>
        <p:spPr>
          <a:xfrm>
            <a:off x="5301499" y="1633227"/>
            <a:ext cx="2606040" cy="369332"/>
          </a:xfrm>
          <a:prstGeom prst="rect">
            <a:avLst/>
          </a:prstGeom>
          <a:solidFill>
            <a:srgbClr val="FFFF00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/>
              <a:t>1 % </a:t>
            </a:r>
            <a:r>
              <a:rPr lang="fr-FR" b="1" dirty="0" err="1"/>
              <a:t>duty</a:t>
            </a:r>
            <a:r>
              <a:rPr lang="fr-FR" b="1" dirty="0"/>
              <a:t> cycle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D45A78C-4A0D-6E89-2CC6-6BC870D389F6}"/>
              </a:ext>
            </a:extLst>
          </p:cNvPr>
          <p:cNvSpPr txBox="1"/>
          <p:nvPr/>
        </p:nvSpPr>
        <p:spPr>
          <a:xfrm>
            <a:off x="3067050" y="145405"/>
            <a:ext cx="6462713" cy="46166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PROJET D’INSTALLATION D’UNE STATION MÉTÉO</a:t>
            </a:r>
          </a:p>
        </p:txBody>
      </p:sp>
    </p:spTree>
    <p:extLst>
      <p:ext uri="{BB962C8B-B14F-4D97-AF65-F5344CB8AC3E}">
        <p14:creationId xmlns:p14="http://schemas.microsoft.com/office/powerpoint/2010/main" val="4290399040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onception urbaine, bâtiment, Photographie aérienne, intersection&#10;&#10;Description générée automatiquement">
            <a:extLst>
              <a:ext uri="{FF2B5EF4-FFF2-40B4-BE49-F238E27FC236}">
                <a16:creationId xmlns:a16="http://schemas.microsoft.com/office/drawing/2014/main" id="{BCD4BF18-AD37-5E3A-80B0-55A64B94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787400"/>
            <a:ext cx="7607300" cy="5283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C0CDDA-F284-EDA4-D3D6-D6283EBE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4" y="4275139"/>
            <a:ext cx="777876" cy="77787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A2CED4E-72E6-4293-F08D-E7A3C44742C1}"/>
              </a:ext>
            </a:extLst>
          </p:cNvPr>
          <p:cNvSpPr txBox="1"/>
          <p:nvPr/>
        </p:nvSpPr>
        <p:spPr>
          <a:xfrm>
            <a:off x="3067050" y="145405"/>
            <a:ext cx="6057899" cy="46166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PROJET D’INSTALLATION D’UN RÉSEAU LORA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347CB8-81E9-8AE4-5BDE-004E8AF1D107}"/>
              </a:ext>
            </a:extLst>
          </p:cNvPr>
          <p:cNvSpPr txBox="1"/>
          <p:nvPr/>
        </p:nvSpPr>
        <p:spPr>
          <a:xfrm>
            <a:off x="4926476" y="5192475"/>
            <a:ext cx="1561171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Station météo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441E10B-D2AB-4F6D-4E89-2C2F6FCB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197" y="1454426"/>
            <a:ext cx="750229" cy="7502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78E1B1-DF20-A68C-0F5E-BF99F453F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426" y="1307074"/>
            <a:ext cx="702797" cy="70279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93FC92C-EF26-4362-26E9-CBEA5F826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416" y="4768613"/>
            <a:ext cx="847724" cy="84772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90CAAAE-D10D-F134-6B28-42042E728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082" y="4623626"/>
            <a:ext cx="750229" cy="7502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CD5114-6C78-FFE3-A1E7-2474010E2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1759" y="3521835"/>
            <a:ext cx="884044" cy="88404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32701AE-E85E-1BE0-6244-F647FAB55C9B}"/>
              </a:ext>
            </a:extLst>
          </p:cNvPr>
          <p:cNvSpPr txBox="1"/>
          <p:nvPr/>
        </p:nvSpPr>
        <p:spPr>
          <a:xfrm>
            <a:off x="6354782" y="5685012"/>
            <a:ext cx="1561171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Humidité sol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939E67-62A3-4E7B-2181-85B16F2C9E6C}"/>
              </a:ext>
            </a:extLst>
          </p:cNvPr>
          <p:cNvSpPr txBox="1"/>
          <p:nvPr/>
        </p:nvSpPr>
        <p:spPr>
          <a:xfrm>
            <a:off x="8696421" y="4856833"/>
            <a:ext cx="1561171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Hauteur cuve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9CD372-2CC1-177E-B592-F5BAB5224870}"/>
              </a:ext>
            </a:extLst>
          </p:cNvPr>
          <p:cNvSpPr txBox="1"/>
          <p:nvPr/>
        </p:nvSpPr>
        <p:spPr>
          <a:xfrm>
            <a:off x="7683344" y="3799394"/>
            <a:ext cx="2088765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Actionneur pompe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3DDF78-3851-D2FF-016C-480F937D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082" y="145405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3646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ZoneTexte 31">
            <a:extLst>
              <a:ext uri="{FF2B5EF4-FFF2-40B4-BE49-F238E27FC236}">
                <a16:creationId xmlns:a16="http://schemas.microsoft.com/office/drawing/2014/main" id="{471FDE39-E21C-5E25-1D57-ADA1E8974D3E}"/>
              </a:ext>
            </a:extLst>
          </p:cNvPr>
          <p:cNvSpPr txBox="1"/>
          <p:nvPr/>
        </p:nvSpPr>
        <p:spPr>
          <a:xfrm>
            <a:off x="5485573" y="1575283"/>
            <a:ext cx="172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Bande 868 MHz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2EE98F-CAEC-4D94-5CAB-275B81FAF88E}"/>
              </a:ext>
            </a:extLst>
          </p:cNvPr>
          <p:cNvSpPr/>
          <p:nvPr/>
        </p:nvSpPr>
        <p:spPr>
          <a:xfrm>
            <a:off x="408289" y="3041366"/>
            <a:ext cx="572075" cy="251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0067E5-0036-385E-178C-35951D0D4E3A}"/>
              </a:ext>
            </a:extLst>
          </p:cNvPr>
          <p:cNvSpPr/>
          <p:nvPr/>
        </p:nvSpPr>
        <p:spPr>
          <a:xfrm>
            <a:off x="878646" y="2602310"/>
            <a:ext cx="572066" cy="2515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FAC57B-7C15-8CA3-DDF2-65B59E17E6B7}"/>
              </a:ext>
            </a:extLst>
          </p:cNvPr>
          <p:cNvSpPr/>
          <p:nvPr/>
        </p:nvSpPr>
        <p:spPr>
          <a:xfrm>
            <a:off x="1375423" y="3041366"/>
            <a:ext cx="572067" cy="2515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AA8CFA91-8576-0945-E858-0C8DF65C2FA2}"/>
              </a:ext>
            </a:extLst>
          </p:cNvPr>
          <p:cNvGrpSpPr/>
          <p:nvPr/>
        </p:nvGrpSpPr>
        <p:grpSpPr>
          <a:xfrm>
            <a:off x="2785214" y="1411757"/>
            <a:ext cx="7899304" cy="3423327"/>
            <a:chOff x="2442117" y="3182815"/>
            <a:chExt cx="5018049" cy="1694942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825B1AE4-A606-1821-ADAD-C9EAF4F04609}"/>
                </a:ext>
              </a:extLst>
            </p:cNvPr>
            <p:cNvCxnSpPr/>
            <p:nvPr/>
          </p:nvCxnSpPr>
          <p:spPr>
            <a:xfrm>
              <a:off x="2442117" y="4750420"/>
              <a:ext cx="5018049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D0C28C73-D1CF-2474-0912-F5514ECA21C4}"/>
                </a:ext>
              </a:extLst>
            </p:cNvPr>
            <p:cNvCxnSpPr/>
            <p:nvPr/>
          </p:nvCxnSpPr>
          <p:spPr>
            <a:xfrm>
              <a:off x="2899317" y="3824868"/>
              <a:ext cx="42374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C3290158-B29C-3612-07DB-7A202D4D5A4C}"/>
                </a:ext>
              </a:extLst>
            </p:cNvPr>
            <p:cNvCxnSpPr/>
            <p:nvPr/>
          </p:nvCxnSpPr>
          <p:spPr>
            <a:xfrm>
              <a:off x="2899317" y="3824868"/>
              <a:ext cx="0" cy="9255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1370B9E2-5E04-0818-50E2-CF4040130B2E}"/>
                </a:ext>
              </a:extLst>
            </p:cNvPr>
            <p:cNvCxnSpPr/>
            <p:nvPr/>
          </p:nvCxnSpPr>
          <p:spPr>
            <a:xfrm>
              <a:off x="3319346" y="3824868"/>
              <a:ext cx="0" cy="9255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C362EA4-3019-EDDE-873A-2FAD82C83A20}"/>
                </a:ext>
              </a:extLst>
            </p:cNvPr>
            <p:cNvCxnSpPr/>
            <p:nvPr/>
          </p:nvCxnSpPr>
          <p:spPr>
            <a:xfrm>
              <a:off x="3319346" y="3824868"/>
              <a:ext cx="42374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81780ED-3863-552A-60EC-5610FBDB1AFE}"/>
                </a:ext>
              </a:extLst>
            </p:cNvPr>
            <p:cNvCxnSpPr/>
            <p:nvPr/>
          </p:nvCxnSpPr>
          <p:spPr>
            <a:xfrm>
              <a:off x="3743092" y="3824868"/>
              <a:ext cx="42374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57944DE9-5B53-4969-B0CB-4D77CEC1112F}"/>
                </a:ext>
              </a:extLst>
            </p:cNvPr>
            <p:cNvCxnSpPr/>
            <p:nvPr/>
          </p:nvCxnSpPr>
          <p:spPr>
            <a:xfrm>
              <a:off x="4587646" y="3824868"/>
              <a:ext cx="42374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C6A16D5F-158D-581B-B8CF-8717C947A1C0}"/>
                </a:ext>
              </a:extLst>
            </p:cNvPr>
            <p:cNvCxnSpPr/>
            <p:nvPr/>
          </p:nvCxnSpPr>
          <p:spPr>
            <a:xfrm>
              <a:off x="5853834" y="3824868"/>
              <a:ext cx="42374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E30CEA6D-3887-FEFD-FAE6-AFB8E9503890}"/>
                </a:ext>
              </a:extLst>
            </p:cNvPr>
            <p:cNvCxnSpPr/>
            <p:nvPr/>
          </p:nvCxnSpPr>
          <p:spPr>
            <a:xfrm>
              <a:off x="5435138" y="3824868"/>
              <a:ext cx="42374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41A4FBE3-89B7-7F13-E68F-1F2A85616DED}"/>
                </a:ext>
              </a:extLst>
            </p:cNvPr>
            <p:cNvCxnSpPr/>
            <p:nvPr/>
          </p:nvCxnSpPr>
          <p:spPr>
            <a:xfrm>
              <a:off x="5011392" y="3824868"/>
              <a:ext cx="42374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02B39D4D-C3BD-8328-2EFC-5FAE1BDF5F3E}"/>
                </a:ext>
              </a:extLst>
            </p:cNvPr>
            <p:cNvCxnSpPr/>
            <p:nvPr/>
          </p:nvCxnSpPr>
          <p:spPr>
            <a:xfrm>
              <a:off x="3743092" y="3824868"/>
              <a:ext cx="0" cy="9255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D5F59A73-829C-3C78-0859-AC6DD4140B74}"/>
                </a:ext>
              </a:extLst>
            </p:cNvPr>
            <p:cNvCxnSpPr/>
            <p:nvPr/>
          </p:nvCxnSpPr>
          <p:spPr>
            <a:xfrm>
              <a:off x="4163900" y="3824868"/>
              <a:ext cx="0" cy="9255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99E8A002-1E1C-9E55-F868-2BDF050398CD}"/>
                </a:ext>
              </a:extLst>
            </p:cNvPr>
            <p:cNvCxnSpPr/>
            <p:nvPr/>
          </p:nvCxnSpPr>
          <p:spPr>
            <a:xfrm>
              <a:off x="4163900" y="3824868"/>
              <a:ext cx="42374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BDA226C6-D852-0EA2-15F2-15440C650889}"/>
                </a:ext>
              </a:extLst>
            </p:cNvPr>
            <p:cNvCxnSpPr/>
            <p:nvPr/>
          </p:nvCxnSpPr>
          <p:spPr>
            <a:xfrm>
              <a:off x="4587646" y="3824868"/>
              <a:ext cx="0" cy="9255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4E33887C-E9EB-D78B-5EE5-099AB3CC7F8C}"/>
                </a:ext>
              </a:extLst>
            </p:cNvPr>
            <p:cNvCxnSpPr/>
            <p:nvPr/>
          </p:nvCxnSpPr>
          <p:spPr>
            <a:xfrm>
              <a:off x="5002579" y="3824868"/>
              <a:ext cx="0" cy="9255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8BF47200-10EF-88E5-DE0B-A0F81F644A06}"/>
                </a:ext>
              </a:extLst>
            </p:cNvPr>
            <p:cNvCxnSpPr/>
            <p:nvPr/>
          </p:nvCxnSpPr>
          <p:spPr>
            <a:xfrm>
              <a:off x="5437614" y="3824868"/>
              <a:ext cx="0" cy="9255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D300C34E-B92F-4F00-0281-D95EA67C12AC}"/>
                </a:ext>
              </a:extLst>
            </p:cNvPr>
            <p:cNvCxnSpPr/>
            <p:nvPr/>
          </p:nvCxnSpPr>
          <p:spPr>
            <a:xfrm>
              <a:off x="5853834" y="3824868"/>
              <a:ext cx="0" cy="9255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B1D7A18C-4101-CC09-7A75-26B5E71C1395}"/>
                </a:ext>
              </a:extLst>
            </p:cNvPr>
            <p:cNvCxnSpPr/>
            <p:nvPr/>
          </p:nvCxnSpPr>
          <p:spPr>
            <a:xfrm>
              <a:off x="6277580" y="3824868"/>
              <a:ext cx="0" cy="9255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83774EAA-3783-023C-E413-C7305040AF33}"/>
                </a:ext>
              </a:extLst>
            </p:cNvPr>
            <p:cNvCxnSpPr>
              <a:cxnSpLocks/>
            </p:cNvCxnSpPr>
            <p:nvPr/>
          </p:nvCxnSpPr>
          <p:spPr>
            <a:xfrm>
              <a:off x="2665062" y="3188677"/>
              <a:ext cx="0" cy="156174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663D54EA-10DB-DC03-415F-C47450EA9DDB}"/>
                </a:ext>
              </a:extLst>
            </p:cNvPr>
            <p:cNvCxnSpPr>
              <a:cxnSpLocks/>
            </p:cNvCxnSpPr>
            <p:nvPr/>
          </p:nvCxnSpPr>
          <p:spPr>
            <a:xfrm>
              <a:off x="6510232" y="3182815"/>
              <a:ext cx="0" cy="156174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D2348E45-7D0A-CDF1-FE38-095DB2DD6BA0}"/>
                </a:ext>
              </a:extLst>
            </p:cNvPr>
            <p:cNvSpPr txBox="1"/>
            <p:nvPr/>
          </p:nvSpPr>
          <p:spPr>
            <a:xfrm>
              <a:off x="2897140" y="3663001"/>
              <a:ext cx="447822" cy="1371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dirty="0"/>
                <a:t>1 canal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A73E36-43E7-0CF8-6891-F5DAF919BEC7}"/>
                </a:ext>
              </a:extLst>
            </p:cNvPr>
            <p:cNvSpPr/>
            <p:nvPr/>
          </p:nvSpPr>
          <p:spPr>
            <a:xfrm>
              <a:off x="2911350" y="4600818"/>
              <a:ext cx="410933" cy="1378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2E44935-FB3B-F7A2-EDA3-36E9191CF035}"/>
                </a:ext>
              </a:extLst>
            </p:cNvPr>
            <p:cNvSpPr/>
            <p:nvPr/>
          </p:nvSpPr>
          <p:spPr>
            <a:xfrm>
              <a:off x="2909978" y="4466509"/>
              <a:ext cx="415177" cy="13787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740EB2-F543-67B1-433E-0F5F9981BE89}"/>
                </a:ext>
              </a:extLst>
            </p:cNvPr>
            <p:cNvSpPr/>
            <p:nvPr/>
          </p:nvSpPr>
          <p:spPr>
            <a:xfrm>
              <a:off x="2909977" y="4332200"/>
              <a:ext cx="415177" cy="13787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9EA684-3CF1-2499-BD4D-2B3BE985241C}"/>
                </a:ext>
              </a:extLst>
            </p:cNvPr>
            <p:cNvSpPr/>
            <p:nvPr/>
          </p:nvSpPr>
          <p:spPr>
            <a:xfrm>
              <a:off x="3333626" y="4603294"/>
              <a:ext cx="410933" cy="1378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6E296B3-2F5B-977D-19B1-B3D372A154CF}"/>
                </a:ext>
              </a:extLst>
            </p:cNvPr>
            <p:cNvSpPr/>
            <p:nvPr/>
          </p:nvSpPr>
          <p:spPr>
            <a:xfrm>
              <a:off x="4168719" y="4600818"/>
              <a:ext cx="410933" cy="1378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1452CAE-895F-C0B6-EE2E-A34B81AE6C2C}"/>
                </a:ext>
              </a:extLst>
            </p:cNvPr>
            <p:cNvSpPr/>
            <p:nvPr/>
          </p:nvSpPr>
          <p:spPr>
            <a:xfrm>
              <a:off x="3328437" y="4466667"/>
              <a:ext cx="415177" cy="13787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64C1AC1-377A-03B2-A93C-3C3127770256}"/>
                </a:ext>
              </a:extLst>
            </p:cNvPr>
            <p:cNvSpPr/>
            <p:nvPr/>
          </p:nvSpPr>
          <p:spPr>
            <a:xfrm>
              <a:off x="4166596" y="4464406"/>
              <a:ext cx="415177" cy="13787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6F5AA6-821B-5375-A46B-90E21A665ABC}"/>
                </a:ext>
              </a:extLst>
            </p:cNvPr>
            <p:cNvSpPr/>
            <p:nvPr/>
          </p:nvSpPr>
          <p:spPr>
            <a:xfrm>
              <a:off x="4166595" y="4339029"/>
              <a:ext cx="415177" cy="137878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852C1E21-FC4E-3097-E4AD-7679A272321A}"/>
                </a:ext>
              </a:extLst>
            </p:cNvPr>
            <p:cNvSpPr txBox="1"/>
            <p:nvPr/>
          </p:nvSpPr>
          <p:spPr>
            <a:xfrm>
              <a:off x="2939589" y="4600817"/>
              <a:ext cx="401230" cy="914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200" dirty="0" err="1"/>
                <a:t>Device</a:t>
              </a:r>
              <a:r>
                <a:rPr lang="fr-FR" sz="1200" dirty="0"/>
                <a:t> 1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95770583-FA77-39C8-BC99-69D31308ABA4}"/>
                </a:ext>
              </a:extLst>
            </p:cNvPr>
            <p:cNvSpPr txBox="1"/>
            <p:nvPr/>
          </p:nvSpPr>
          <p:spPr>
            <a:xfrm>
              <a:off x="2940511" y="4340546"/>
              <a:ext cx="361080" cy="914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200" dirty="0" err="1"/>
                <a:t>Device</a:t>
              </a:r>
              <a:r>
                <a:rPr lang="fr-FR" sz="1200" dirty="0"/>
                <a:t> 2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57214C1E-39D8-0209-AE23-4F4A476112FA}"/>
                </a:ext>
              </a:extLst>
            </p:cNvPr>
            <p:cNvSpPr txBox="1"/>
            <p:nvPr/>
          </p:nvSpPr>
          <p:spPr>
            <a:xfrm>
              <a:off x="3366014" y="4473892"/>
              <a:ext cx="373619" cy="914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200" dirty="0" err="1"/>
                <a:t>Device</a:t>
              </a:r>
              <a:r>
                <a:rPr lang="fr-FR" sz="1200" dirty="0"/>
                <a:t> 3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79E5B5A-6CB9-59E5-812F-0F0BE7CA09EE}"/>
                </a:ext>
              </a:extLst>
            </p:cNvPr>
            <p:cNvSpPr txBox="1"/>
            <p:nvPr/>
          </p:nvSpPr>
          <p:spPr>
            <a:xfrm>
              <a:off x="3370718" y="4604234"/>
              <a:ext cx="376909" cy="914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200" dirty="0" err="1"/>
                <a:t>Device</a:t>
              </a:r>
              <a:r>
                <a:rPr lang="fr-FR" sz="1200" dirty="0"/>
                <a:t> 4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7B4117D9-B628-EBEE-921F-62BA4BD6E08C}"/>
                </a:ext>
              </a:extLst>
            </p:cNvPr>
            <p:cNvSpPr txBox="1"/>
            <p:nvPr/>
          </p:nvSpPr>
          <p:spPr>
            <a:xfrm>
              <a:off x="4209091" y="4610156"/>
              <a:ext cx="379247" cy="914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200" dirty="0" err="1"/>
                <a:t>Device</a:t>
              </a:r>
              <a:r>
                <a:rPr lang="fr-FR" sz="1200" dirty="0"/>
                <a:t> 5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8437E0CC-C462-8FC9-9840-C1B60736192D}"/>
                </a:ext>
              </a:extLst>
            </p:cNvPr>
            <p:cNvSpPr txBox="1"/>
            <p:nvPr/>
          </p:nvSpPr>
          <p:spPr>
            <a:xfrm>
              <a:off x="2940680" y="4471789"/>
              <a:ext cx="381603" cy="914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200" dirty="0" err="1"/>
                <a:t>Device</a:t>
              </a:r>
              <a:r>
                <a:rPr lang="fr-FR" sz="1200" dirty="0"/>
                <a:t> 6 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E38A38CB-D00B-8A39-6A3A-F627AFC2FC3A}"/>
                </a:ext>
              </a:extLst>
            </p:cNvPr>
            <p:cNvSpPr txBox="1"/>
            <p:nvPr/>
          </p:nvSpPr>
          <p:spPr>
            <a:xfrm>
              <a:off x="4206355" y="4346967"/>
              <a:ext cx="401230" cy="914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200" dirty="0" err="1"/>
                <a:t>Device</a:t>
              </a:r>
              <a:r>
                <a:rPr lang="fr-FR" sz="1200" dirty="0"/>
                <a:t> 6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E5630DE-ACCF-FD90-7B33-A224D7634160}"/>
                </a:ext>
              </a:extLst>
            </p:cNvPr>
            <p:cNvSpPr txBox="1"/>
            <p:nvPr/>
          </p:nvSpPr>
          <p:spPr>
            <a:xfrm>
              <a:off x="4208915" y="4477706"/>
              <a:ext cx="389544" cy="914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200" dirty="0" err="1"/>
                <a:t>Device</a:t>
              </a:r>
              <a:r>
                <a:rPr lang="fr-FR" sz="1200" dirty="0"/>
                <a:t> 7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7F38A1B-CDC7-520B-A8CB-954D40770952}"/>
                </a:ext>
              </a:extLst>
            </p:cNvPr>
            <p:cNvSpPr txBox="1"/>
            <p:nvPr/>
          </p:nvSpPr>
          <p:spPr>
            <a:xfrm>
              <a:off x="2981888" y="4755849"/>
              <a:ext cx="318168" cy="121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/>
                <a:t>867,1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2183349-0D92-E848-EEFC-03F0F1670A18}"/>
                </a:ext>
              </a:extLst>
            </p:cNvPr>
            <p:cNvSpPr txBox="1"/>
            <p:nvPr/>
          </p:nvSpPr>
          <p:spPr>
            <a:xfrm>
              <a:off x="3393335" y="4748403"/>
              <a:ext cx="318168" cy="121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/>
                <a:t>867,3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8212CBF0-7407-9B93-0BF4-5396C24CA0F9}"/>
                </a:ext>
              </a:extLst>
            </p:cNvPr>
            <p:cNvSpPr txBox="1"/>
            <p:nvPr/>
          </p:nvSpPr>
          <p:spPr>
            <a:xfrm>
              <a:off x="3814142" y="4747654"/>
              <a:ext cx="318168" cy="121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/>
                <a:t>867,5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2F64A248-E779-D7D3-5D36-55E8CAF23F0F}"/>
                </a:ext>
              </a:extLst>
            </p:cNvPr>
            <p:cNvSpPr txBox="1"/>
            <p:nvPr/>
          </p:nvSpPr>
          <p:spPr>
            <a:xfrm>
              <a:off x="4215197" y="4747654"/>
              <a:ext cx="318168" cy="121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/>
                <a:t>867,7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CE9C2A1-D89F-B058-6937-941DC418936C}"/>
                </a:ext>
              </a:extLst>
            </p:cNvPr>
            <p:cNvSpPr txBox="1"/>
            <p:nvPr/>
          </p:nvSpPr>
          <p:spPr>
            <a:xfrm>
              <a:off x="4659522" y="4748868"/>
              <a:ext cx="318168" cy="121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/>
                <a:t>867,9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D13F6318-EBAF-FBF8-BE37-447F939C3CD1}"/>
                </a:ext>
              </a:extLst>
            </p:cNvPr>
            <p:cNvSpPr txBox="1"/>
            <p:nvPr/>
          </p:nvSpPr>
          <p:spPr>
            <a:xfrm>
              <a:off x="5074328" y="4749148"/>
              <a:ext cx="318168" cy="121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/>
                <a:t>868,1</a:t>
              </a: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D9548E56-6D2B-2AC3-38FD-08783EA1410F}"/>
                </a:ext>
              </a:extLst>
            </p:cNvPr>
            <p:cNvSpPr txBox="1"/>
            <p:nvPr/>
          </p:nvSpPr>
          <p:spPr>
            <a:xfrm>
              <a:off x="5498073" y="4741172"/>
              <a:ext cx="318168" cy="121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/>
                <a:t>868,3</a:t>
              </a: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51F076D9-BA83-3102-7E91-0EE3CFF75C82}"/>
                </a:ext>
              </a:extLst>
            </p:cNvPr>
            <p:cNvSpPr txBox="1"/>
            <p:nvPr/>
          </p:nvSpPr>
          <p:spPr>
            <a:xfrm>
              <a:off x="5914292" y="4741172"/>
              <a:ext cx="318168" cy="121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600" dirty="0"/>
                <a:t>868,5</a:t>
              </a:r>
            </a:p>
          </p:txBody>
        </p:sp>
      </p:grp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28AD9789-97B1-C586-7BCD-BA0F9DCE233D}"/>
              </a:ext>
            </a:extLst>
          </p:cNvPr>
          <p:cNvCxnSpPr/>
          <p:nvPr/>
        </p:nvCxnSpPr>
        <p:spPr>
          <a:xfrm>
            <a:off x="3136169" y="1979682"/>
            <a:ext cx="60529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B0243756-1B9E-1D2E-B8B5-92804AFE6650}"/>
              </a:ext>
            </a:extLst>
          </p:cNvPr>
          <p:cNvSpPr txBox="1"/>
          <p:nvPr/>
        </p:nvSpPr>
        <p:spPr>
          <a:xfrm>
            <a:off x="9539880" y="4676529"/>
            <a:ext cx="193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Fréquence(MHz)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D24E5B67-EA1C-DCFF-4A8C-980F9635C45A}"/>
              </a:ext>
            </a:extLst>
          </p:cNvPr>
          <p:cNvSpPr txBox="1"/>
          <p:nvPr/>
        </p:nvSpPr>
        <p:spPr>
          <a:xfrm>
            <a:off x="643753" y="2232978"/>
            <a:ext cx="101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Couleurs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210670E-930E-8338-B980-EB6E316E0408}"/>
              </a:ext>
            </a:extLst>
          </p:cNvPr>
          <p:cNvSpPr txBox="1"/>
          <p:nvPr/>
        </p:nvSpPr>
        <p:spPr>
          <a:xfrm>
            <a:off x="381554" y="4004560"/>
            <a:ext cx="192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Spreading</a:t>
            </a:r>
            <a:r>
              <a:rPr lang="fr-FR" dirty="0"/>
              <a:t> Facteur</a:t>
            </a:r>
          </a:p>
        </p:txBody>
      </p:sp>
      <p:sp>
        <p:nvSpPr>
          <p:cNvPr id="67" name="Flèche vers le bas 66">
            <a:extLst>
              <a:ext uri="{FF2B5EF4-FFF2-40B4-BE49-F238E27FC236}">
                <a16:creationId xmlns:a16="http://schemas.microsoft.com/office/drawing/2014/main" id="{71906519-4431-04A9-E38D-39568539C9DD}"/>
              </a:ext>
            </a:extLst>
          </p:cNvPr>
          <p:cNvSpPr/>
          <p:nvPr/>
        </p:nvSpPr>
        <p:spPr>
          <a:xfrm>
            <a:off x="1100512" y="3429000"/>
            <a:ext cx="248389" cy="5751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0E1EF29A-66B2-CBC7-8239-901DCEEDEFF8}"/>
              </a:ext>
            </a:extLst>
          </p:cNvPr>
          <p:cNvSpPr txBox="1"/>
          <p:nvPr/>
        </p:nvSpPr>
        <p:spPr>
          <a:xfrm>
            <a:off x="719339" y="4465752"/>
            <a:ext cx="118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SF7 à SF12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9C161A9-4BDD-F755-A95E-5CC066B7CADB}"/>
              </a:ext>
            </a:extLst>
          </p:cNvPr>
          <p:cNvSpPr txBox="1"/>
          <p:nvPr/>
        </p:nvSpPr>
        <p:spPr>
          <a:xfrm>
            <a:off x="2895701" y="384770"/>
            <a:ext cx="6057899" cy="46166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COMMENT CONNECTER PLUSIEURS DEVICES ?</a:t>
            </a: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10402884-6589-B7D1-5B72-36CCEF18A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359" y="5588310"/>
            <a:ext cx="793292" cy="793292"/>
          </a:xfrm>
          <a:prstGeom prst="rect">
            <a:avLst/>
          </a:prstGeom>
        </p:spPr>
      </p:pic>
      <p:sp>
        <p:nvSpPr>
          <p:cNvPr id="73" name="Accolade ouvrante 72">
            <a:extLst>
              <a:ext uri="{FF2B5EF4-FFF2-40B4-BE49-F238E27FC236}">
                <a16:creationId xmlns:a16="http://schemas.microsoft.com/office/drawing/2014/main" id="{7DA9B352-C0BE-87B5-0F3B-06B1560C82CB}"/>
              </a:ext>
            </a:extLst>
          </p:cNvPr>
          <p:cNvSpPr/>
          <p:nvPr/>
        </p:nvSpPr>
        <p:spPr>
          <a:xfrm rot="16200000">
            <a:off x="5920939" y="2240624"/>
            <a:ext cx="555811" cy="598061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B73B80B-A663-66A7-5B71-2D1F7254AB7D}"/>
              </a:ext>
            </a:extLst>
          </p:cNvPr>
          <p:cNvSpPr txBox="1"/>
          <p:nvPr/>
        </p:nvSpPr>
        <p:spPr>
          <a:xfrm>
            <a:off x="5902885" y="5828666"/>
            <a:ext cx="252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Récepteurs LoRa </a:t>
            </a:r>
            <a:r>
              <a:rPr lang="fr-FR" dirty="0" err="1"/>
              <a:t>device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594DFC8-6326-D359-C2FE-95630E89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443" y="1342202"/>
            <a:ext cx="955060" cy="95506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21BF8B-57FD-745B-D964-3E20C2D18D16}"/>
              </a:ext>
            </a:extLst>
          </p:cNvPr>
          <p:cNvSpPr txBox="1"/>
          <p:nvPr/>
        </p:nvSpPr>
        <p:spPr>
          <a:xfrm>
            <a:off x="9315458" y="2395892"/>
            <a:ext cx="282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Régulation européenne</a:t>
            </a:r>
          </a:p>
          <a:p>
            <a:pPr algn="ctr"/>
            <a:r>
              <a:rPr lang="fr-FR" dirty="0"/>
              <a:t>Respect du </a:t>
            </a:r>
            <a:r>
              <a:rPr lang="fr-FR" dirty="0" err="1"/>
              <a:t>duty</a:t>
            </a:r>
            <a:r>
              <a:rPr lang="fr-FR" dirty="0"/>
              <a:t> cycle de 1%</a:t>
            </a:r>
          </a:p>
        </p:txBody>
      </p:sp>
    </p:spTree>
    <p:extLst>
      <p:ext uri="{BB962C8B-B14F-4D97-AF65-F5344CB8AC3E}">
        <p14:creationId xmlns:p14="http://schemas.microsoft.com/office/powerpoint/2010/main" val="20660321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onception urbaine, bâtiment, Photographie aérienne, intersection&#10;&#10;Description générée automatiquement">
            <a:extLst>
              <a:ext uri="{FF2B5EF4-FFF2-40B4-BE49-F238E27FC236}">
                <a16:creationId xmlns:a16="http://schemas.microsoft.com/office/drawing/2014/main" id="{BCD4BF18-AD37-5E3A-80B0-55A64B94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787400"/>
            <a:ext cx="7607300" cy="5283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C0CDDA-F284-EDA4-D3D6-D6283EBE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4" y="4275139"/>
            <a:ext cx="777876" cy="77787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817BF7C-0A71-A26F-A77A-4F4F885BE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588" y="2325839"/>
            <a:ext cx="1119420" cy="111942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A2CED4E-72E6-4293-F08D-E7A3C44742C1}"/>
              </a:ext>
            </a:extLst>
          </p:cNvPr>
          <p:cNvSpPr txBox="1"/>
          <p:nvPr/>
        </p:nvSpPr>
        <p:spPr>
          <a:xfrm>
            <a:off x="3067050" y="145405"/>
            <a:ext cx="6581173" cy="46166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COMMENT RAJOUTER UNE COUCHE DE SÉCURITÉ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347CB8-81E9-8AE4-5BDE-004E8AF1D107}"/>
              </a:ext>
            </a:extLst>
          </p:cNvPr>
          <p:cNvSpPr txBox="1"/>
          <p:nvPr/>
        </p:nvSpPr>
        <p:spPr>
          <a:xfrm>
            <a:off x="4926476" y="5192475"/>
            <a:ext cx="1561171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Station météo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441E10B-D2AB-4F6D-4E89-2C2F6FCBF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197" y="1454426"/>
            <a:ext cx="750229" cy="7502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78E1B1-DF20-A68C-0F5E-BF99F453F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426" y="1307074"/>
            <a:ext cx="702797" cy="70279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93FC92C-EF26-4362-26E9-CBEA5F826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416" y="4768613"/>
            <a:ext cx="847724" cy="84772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90CAAAE-D10D-F134-6B28-42042E728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0082" y="4623626"/>
            <a:ext cx="750229" cy="7502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CD5114-6C78-FFE3-A1E7-2474010E2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1759" y="3521835"/>
            <a:ext cx="884044" cy="88404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32701AE-E85E-1BE0-6244-F647FAB55C9B}"/>
              </a:ext>
            </a:extLst>
          </p:cNvPr>
          <p:cNvSpPr txBox="1"/>
          <p:nvPr/>
        </p:nvSpPr>
        <p:spPr>
          <a:xfrm>
            <a:off x="6354782" y="5685012"/>
            <a:ext cx="1561171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Humidité sol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939E67-62A3-4E7B-2181-85B16F2C9E6C}"/>
              </a:ext>
            </a:extLst>
          </p:cNvPr>
          <p:cNvSpPr txBox="1"/>
          <p:nvPr/>
        </p:nvSpPr>
        <p:spPr>
          <a:xfrm>
            <a:off x="8696421" y="4856833"/>
            <a:ext cx="1561171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Hauteur cuve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E9CD372-2CC1-177E-B592-F5BAB5224870}"/>
              </a:ext>
            </a:extLst>
          </p:cNvPr>
          <p:cNvSpPr txBox="1"/>
          <p:nvPr/>
        </p:nvSpPr>
        <p:spPr>
          <a:xfrm>
            <a:off x="7683344" y="3799394"/>
            <a:ext cx="2088765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Actionneur pompe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0A6B04-2504-7909-7F2E-A75CACBCB8E0}"/>
              </a:ext>
            </a:extLst>
          </p:cNvPr>
          <p:cNvSpPr txBox="1"/>
          <p:nvPr/>
        </p:nvSpPr>
        <p:spPr>
          <a:xfrm>
            <a:off x="1602608" y="2885549"/>
            <a:ext cx="2603585" cy="1200329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Confidentialité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Authenticité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Intégrité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21382D-49A9-C340-FDDD-1DA5AF99B0B1}"/>
              </a:ext>
            </a:extLst>
          </p:cNvPr>
          <p:cNvGrpSpPr/>
          <p:nvPr/>
        </p:nvGrpSpPr>
        <p:grpSpPr>
          <a:xfrm>
            <a:off x="2670403" y="1095819"/>
            <a:ext cx="3326538" cy="1621632"/>
            <a:chOff x="2670403" y="1095819"/>
            <a:chExt cx="3326538" cy="1621632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9DFB30EA-6C16-183E-8624-5C4760FB7580}"/>
                </a:ext>
              </a:extLst>
            </p:cNvPr>
            <p:cNvSpPr/>
            <p:nvPr/>
          </p:nvSpPr>
          <p:spPr>
            <a:xfrm>
              <a:off x="2670403" y="1307074"/>
              <a:ext cx="3326538" cy="11991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6" name="Picture 2" descr="LoRaWAN logo">
              <a:extLst>
                <a:ext uri="{FF2B5EF4-FFF2-40B4-BE49-F238E27FC236}">
                  <a16:creationId xmlns:a16="http://schemas.microsoft.com/office/drawing/2014/main" id="{ACE6078E-9DDD-8349-F8FA-35319F1B1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347" y="1095819"/>
              <a:ext cx="3243263" cy="162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32400DC1-6D11-4E61-829E-6D6822F14EDA}"/>
              </a:ext>
            </a:extLst>
          </p:cNvPr>
          <p:cNvSpPr txBox="1"/>
          <p:nvPr/>
        </p:nvSpPr>
        <p:spPr>
          <a:xfrm>
            <a:off x="10000804" y="3517464"/>
            <a:ext cx="193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Network server</a:t>
            </a:r>
          </a:p>
          <a:p>
            <a:r>
              <a:rPr lang="fr-FR" dirty="0"/>
              <a:t>Application server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E5179DE-A35D-5425-E80E-63787BDB1089}"/>
              </a:ext>
            </a:extLst>
          </p:cNvPr>
          <p:cNvSpPr/>
          <p:nvPr/>
        </p:nvSpPr>
        <p:spPr>
          <a:xfrm>
            <a:off x="8058150" y="1095819"/>
            <a:ext cx="1713959" cy="1396382"/>
          </a:xfrm>
          <a:prstGeom prst="roundRect">
            <a:avLst/>
          </a:prstGeom>
          <a:solidFill>
            <a:srgbClr val="C00000">
              <a:alpha val="20177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44B9274-096B-B9FA-E7E9-DD64032A6D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705458">
            <a:off x="8573839" y="2289522"/>
            <a:ext cx="1297335" cy="129733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FCB64FF-792A-7AAE-E9B6-DDE7245F77BF}"/>
              </a:ext>
            </a:extLst>
          </p:cNvPr>
          <p:cNvSpPr txBox="1"/>
          <p:nvPr/>
        </p:nvSpPr>
        <p:spPr>
          <a:xfrm>
            <a:off x="10026451" y="1922439"/>
            <a:ext cx="193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Lorawan</a:t>
            </a:r>
            <a:r>
              <a:rPr lang="fr-FR" dirty="0"/>
              <a:t> </a:t>
            </a:r>
            <a:r>
              <a:rPr lang="fr-FR" dirty="0" err="1"/>
              <a:t>gateway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4D4CCD4-7D77-9CF8-5D67-3F2E3A3756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7606" y="2476262"/>
            <a:ext cx="836424" cy="83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70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onception urbaine, bâtiment, Photographie aérienne, intersection&#10;&#10;Description générée automatiquement">
            <a:extLst>
              <a:ext uri="{FF2B5EF4-FFF2-40B4-BE49-F238E27FC236}">
                <a16:creationId xmlns:a16="http://schemas.microsoft.com/office/drawing/2014/main" id="{BCD4BF18-AD37-5E3A-80B0-55A64B94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787400"/>
            <a:ext cx="7607300" cy="5283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C0CDDA-F284-EDA4-D3D6-D6283EBE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4" y="4275139"/>
            <a:ext cx="777876" cy="77787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817BF7C-0A71-A26F-A77A-4F4F885BE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588" y="2325839"/>
            <a:ext cx="1119420" cy="111942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A2CED4E-72E6-4293-F08D-E7A3C44742C1}"/>
              </a:ext>
            </a:extLst>
          </p:cNvPr>
          <p:cNvSpPr txBox="1"/>
          <p:nvPr/>
        </p:nvSpPr>
        <p:spPr>
          <a:xfrm>
            <a:off x="3067050" y="145405"/>
            <a:ext cx="6581173" cy="46166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COMMENT CRÉER UN RÉSEAU LORAWAN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347CB8-81E9-8AE4-5BDE-004E8AF1D107}"/>
              </a:ext>
            </a:extLst>
          </p:cNvPr>
          <p:cNvSpPr txBox="1"/>
          <p:nvPr/>
        </p:nvSpPr>
        <p:spPr>
          <a:xfrm>
            <a:off x="4926476" y="5192475"/>
            <a:ext cx="1561171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Station météo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93FC92C-EF26-4362-26E9-CBEA5F826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416" y="4768613"/>
            <a:ext cx="847724" cy="84772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90CAAAE-D10D-F134-6B28-42042E728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082" y="4623626"/>
            <a:ext cx="750229" cy="7502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1CD5114-6C78-FFE3-A1E7-2474010E2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759" y="3521835"/>
            <a:ext cx="884044" cy="88404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FE9CD372-2CC1-177E-B592-F5BAB5224870}"/>
              </a:ext>
            </a:extLst>
          </p:cNvPr>
          <p:cNvSpPr txBox="1"/>
          <p:nvPr/>
        </p:nvSpPr>
        <p:spPr>
          <a:xfrm>
            <a:off x="7683344" y="3799394"/>
            <a:ext cx="2088765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Actionneur pompe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2400DC1-6D11-4E61-829E-6D6822F14EDA}"/>
              </a:ext>
            </a:extLst>
          </p:cNvPr>
          <p:cNvSpPr txBox="1"/>
          <p:nvPr/>
        </p:nvSpPr>
        <p:spPr>
          <a:xfrm>
            <a:off x="10000804" y="3517464"/>
            <a:ext cx="193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Network server</a:t>
            </a:r>
          </a:p>
          <a:p>
            <a:r>
              <a:rPr lang="fr-FR" dirty="0"/>
              <a:t>Application server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44B9274-096B-B9FA-E7E9-DD64032A6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705458">
            <a:off x="8573839" y="2289522"/>
            <a:ext cx="1297335" cy="129733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FCB64FF-792A-7AAE-E9B6-DDE7245F77BF}"/>
              </a:ext>
            </a:extLst>
          </p:cNvPr>
          <p:cNvSpPr txBox="1"/>
          <p:nvPr/>
        </p:nvSpPr>
        <p:spPr>
          <a:xfrm>
            <a:off x="10026451" y="1922439"/>
            <a:ext cx="193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Lorawan</a:t>
            </a:r>
            <a:r>
              <a:rPr lang="fr-FR" dirty="0"/>
              <a:t> </a:t>
            </a:r>
            <a:r>
              <a:rPr lang="fr-FR" dirty="0" err="1"/>
              <a:t>gateway</a:t>
            </a:r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75F33D3-077D-A2D5-A982-1E7E24771B0B}"/>
              </a:ext>
            </a:extLst>
          </p:cNvPr>
          <p:cNvSpPr/>
          <p:nvPr/>
        </p:nvSpPr>
        <p:spPr>
          <a:xfrm>
            <a:off x="2292350" y="787400"/>
            <a:ext cx="7607300" cy="5266944"/>
          </a:xfrm>
          <a:prstGeom prst="ellipse">
            <a:avLst/>
          </a:prstGeom>
          <a:solidFill>
            <a:schemeClr val="accent1">
              <a:alpha val="4037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621382D-49A9-C340-FDDD-1DA5AF99B0B1}"/>
              </a:ext>
            </a:extLst>
          </p:cNvPr>
          <p:cNvGrpSpPr/>
          <p:nvPr/>
        </p:nvGrpSpPr>
        <p:grpSpPr>
          <a:xfrm>
            <a:off x="807313" y="787400"/>
            <a:ext cx="3326538" cy="1621632"/>
            <a:chOff x="2670403" y="1095819"/>
            <a:chExt cx="3326538" cy="1621632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9DFB30EA-6C16-183E-8624-5C4760FB7580}"/>
                </a:ext>
              </a:extLst>
            </p:cNvPr>
            <p:cNvSpPr/>
            <p:nvPr/>
          </p:nvSpPr>
          <p:spPr>
            <a:xfrm>
              <a:off x="2670403" y="1307074"/>
              <a:ext cx="3326538" cy="11991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6" name="Picture 2" descr="LoRaWAN logo">
              <a:extLst>
                <a:ext uri="{FF2B5EF4-FFF2-40B4-BE49-F238E27FC236}">
                  <a16:creationId xmlns:a16="http://schemas.microsoft.com/office/drawing/2014/main" id="{ACE6078E-9DDD-8349-F8FA-35319F1B17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347" y="1095819"/>
              <a:ext cx="3243263" cy="162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132701AE-E85E-1BE0-6244-F647FAB55C9B}"/>
              </a:ext>
            </a:extLst>
          </p:cNvPr>
          <p:cNvSpPr txBox="1"/>
          <p:nvPr/>
        </p:nvSpPr>
        <p:spPr>
          <a:xfrm>
            <a:off x="6354782" y="5685012"/>
            <a:ext cx="1561171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Humidité sol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7939E67-62A3-4E7B-2181-85B16F2C9E6C}"/>
              </a:ext>
            </a:extLst>
          </p:cNvPr>
          <p:cNvSpPr txBox="1"/>
          <p:nvPr/>
        </p:nvSpPr>
        <p:spPr>
          <a:xfrm>
            <a:off x="8696421" y="4856833"/>
            <a:ext cx="1561171" cy="369332"/>
          </a:xfrm>
          <a:prstGeom prst="rect">
            <a:avLst/>
          </a:prstGeom>
          <a:solidFill>
            <a:schemeClr val="bg1"/>
          </a:solidFill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Hauteur cuve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660AF00-92F4-CF9F-972E-726CDAC48660}"/>
              </a:ext>
            </a:extLst>
          </p:cNvPr>
          <p:cNvSpPr txBox="1"/>
          <p:nvPr/>
        </p:nvSpPr>
        <p:spPr>
          <a:xfrm>
            <a:off x="828257" y="2597188"/>
            <a:ext cx="3326537" cy="120032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u="sng" dirty="0"/>
              <a:t>Plusieurs solutions 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Réseau privée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Réseau Publique (opérateur)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Réseau hybride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A627F999-7823-2952-F7ED-F4125CF1FF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3768" y="3333279"/>
            <a:ext cx="1561171" cy="156117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E42AB88-B2D4-9FD2-7EC8-85EACB1918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820632">
            <a:off x="2838172" y="3520744"/>
            <a:ext cx="1436735" cy="1037342"/>
          </a:xfrm>
          <a:prstGeom prst="rect">
            <a:avLst/>
          </a:prstGeom>
        </p:spPr>
      </p:pic>
      <p:pic>
        <p:nvPicPr>
          <p:cNvPr id="3074" name="Picture 2" descr="ChirpStack">
            <a:extLst>
              <a:ext uri="{FF2B5EF4-FFF2-40B4-BE49-F238E27FC236}">
                <a16:creationId xmlns:a16="http://schemas.microsoft.com/office/drawing/2014/main" id="{AE45D047-9103-CFFC-D15A-274DE642D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18" y="1921058"/>
            <a:ext cx="3082189" cy="61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938F026-16F0-5AB2-92FB-313A3F205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61076">
            <a:off x="2891078" y="2354072"/>
            <a:ext cx="1436735" cy="103734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4380264-6791-91B4-D75C-12141B60FF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7606" y="2476262"/>
            <a:ext cx="836424" cy="83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4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1F63531-CC9E-6C37-F6BF-03D2FB72F794}"/>
              </a:ext>
            </a:extLst>
          </p:cNvPr>
          <p:cNvSpPr/>
          <p:nvPr/>
        </p:nvSpPr>
        <p:spPr>
          <a:xfrm>
            <a:off x="6774726" y="1801488"/>
            <a:ext cx="4685844" cy="2527625"/>
          </a:xfrm>
          <a:prstGeom prst="roundRect">
            <a:avLst/>
          </a:prstGeom>
          <a:solidFill>
            <a:schemeClr val="accent1">
              <a:alpha val="1187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B43AF6-F69B-6C1F-796C-C84FAC83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670" y="1241778"/>
            <a:ext cx="1119420" cy="11194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E5ADD95-E156-72CB-DA96-FE965122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44" y="2374688"/>
            <a:ext cx="793292" cy="7932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A41F58-821D-1BC7-26CC-0BC74B62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134" y="2467768"/>
            <a:ext cx="1119420" cy="11194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70C307-70F0-3C80-2766-40323B630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884" y="2426378"/>
            <a:ext cx="1119420" cy="11194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63D3E76-62EC-33DE-A287-471B412E5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670" y="3587188"/>
            <a:ext cx="1119420" cy="111942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4EA5F-0206-8315-5C41-FBFFB59AF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482" y="2645561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34F6DB61-428D-CEEB-2D47-17A17F145969}"/>
              </a:ext>
            </a:extLst>
          </p:cNvPr>
          <p:cNvCxnSpPr>
            <a:stCxn id="4" idx="3"/>
          </p:cNvCxnSpPr>
          <p:nvPr/>
        </p:nvCxnSpPr>
        <p:spPr>
          <a:xfrm>
            <a:off x="5603090" y="1801488"/>
            <a:ext cx="1171636" cy="784550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>
            <a:extLst>
              <a:ext uri="{FF2B5EF4-FFF2-40B4-BE49-F238E27FC236}">
                <a16:creationId xmlns:a16="http://schemas.microsoft.com/office/drawing/2014/main" id="{2CE97029-3A31-0A12-C0EB-381556B11792}"/>
              </a:ext>
            </a:extLst>
          </p:cNvPr>
          <p:cNvCxnSpPr>
            <a:stCxn id="9" idx="3"/>
          </p:cNvCxnSpPr>
          <p:nvPr/>
        </p:nvCxnSpPr>
        <p:spPr>
          <a:xfrm flipV="1">
            <a:off x="5603090" y="3414713"/>
            <a:ext cx="1171636" cy="732185"/>
          </a:xfrm>
          <a:prstGeom prst="bentConnector3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92C93B23-5648-98EF-76DF-FC924805C2E9}"/>
              </a:ext>
            </a:extLst>
          </p:cNvPr>
          <p:cNvSpPr txBox="1"/>
          <p:nvPr/>
        </p:nvSpPr>
        <p:spPr>
          <a:xfrm>
            <a:off x="7578633" y="3568123"/>
            <a:ext cx="163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Network server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B04E03E-1A99-54B1-9371-24BF4FABFA26}"/>
              </a:ext>
            </a:extLst>
          </p:cNvPr>
          <p:cNvSpPr txBox="1"/>
          <p:nvPr/>
        </p:nvSpPr>
        <p:spPr>
          <a:xfrm>
            <a:off x="9213702" y="3577895"/>
            <a:ext cx="188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Application server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48B3A9E-A2A1-083F-5631-21D8E9A643DB}"/>
              </a:ext>
            </a:extLst>
          </p:cNvPr>
          <p:cNvSpPr txBox="1"/>
          <p:nvPr/>
        </p:nvSpPr>
        <p:spPr>
          <a:xfrm>
            <a:off x="7710015" y="4383442"/>
            <a:ext cx="136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Authenticité</a:t>
            </a:r>
          </a:p>
          <a:p>
            <a:r>
              <a:rPr lang="fr-FR" b="1" dirty="0"/>
              <a:t>Intégrité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CB8027F-2EA9-8F67-27C7-914F12B4C296}"/>
              </a:ext>
            </a:extLst>
          </p:cNvPr>
          <p:cNvSpPr txBox="1"/>
          <p:nvPr/>
        </p:nvSpPr>
        <p:spPr>
          <a:xfrm>
            <a:off x="9393134" y="4374149"/>
            <a:ext cx="159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Confidentialité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2587898-50CD-E648-4CE5-DB37D9C1B155}"/>
              </a:ext>
            </a:extLst>
          </p:cNvPr>
          <p:cNvSpPr txBox="1"/>
          <p:nvPr/>
        </p:nvSpPr>
        <p:spPr>
          <a:xfrm>
            <a:off x="2564645" y="3326615"/>
            <a:ext cx="1240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modulation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C4ACE7-7165-7FE2-DC33-50C34B3705AC}"/>
              </a:ext>
            </a:extLst>
          </p:cNvPr>
          <p:cNvSpPr txBox="1"/>
          <p:nvPr/>
        </p:nvSpPr>
        <p:spPr>
          <a:xfrm>
            <a:off x="2536475" y="491618"/>
            <a:ext cx="6581173" cy="461665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ARCHITECTURE LORAWAN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7D1B027-A173-108D-9832-6B57BE54383D}"/>
              </a:ext>
            </a:extLst>
          </p:cNvPr>
          <p:cNvSpPr txBox="1"/>
          <p:nvPr/>
        </p:nvSpPr>
        <p:spPr>
          <a:xfrm>
            <a:off x="693626" y="3244957"/>
            <a:ext cx="1228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LoraWan</a:t>
            </a:r>
            <a:endParaRPr lang="fr-FR" b="1" dirty="0"/>
          </a:p>
          <a:p>
            <a:pPr algn="ctr"/>
            <a:r>
              <a:rPr lang="fr-FR" b="1" dirty="0"/>
              <a:t>End-</a:t>
            </a:r>
            <a:r>
              <a:rPr lang="fr-FR" b="1" dirty="0" err="1"/>
              <a:t>device</a:t>
            </a:r>
            <a:endParaRPr lang="fr-FR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98CF6F-4E34-25C3-BEFD-8D11621DE132}"/>
              </a:ext>
            </a:extLst>
          </p:cNvPr>
          <p:cNvSpPr txBox="1"/>
          <p:nvPr/>
        </p:nvSpPr>
        <p:spPr>
          <a:xfrm>
            <a:off x="4542932" y="2361198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Gateway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467D91B-7499-6D50-118E-4C2FF6F984F6}"/>
              </a:ext>
            </a:extLst>
          </p:cNvPr>
          <p:cNvSpPr txBox="1"/>
          <p:nvPr/>
        </p:nvSpPr>
        <p:spPr>
          <a:xfrm>
            <a:off x="4563553" y="4694417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Gateway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88A65895-76AD-8A3D-8E1A-06C081C877DB}"/>
              </a:ext>
            </a:extLst>
          </p:cNvPr>
          <p:cNvSpPr/>
          <p:nvPr/>
        </p:nvSpPr>
        <p:spPr>
          <a:xfrm rot="16200000">
            <a:off x="5865742" y="160141"/>
            <a:ext cx="646330" cy="10543326"/>
          </a:xfrm>
          <a:prstGeom prst="leftBrace">
            <a:avLst>
              <a:gd name="adj1" fmla="val 8333"/>
              <a:gd name="adj2" fmla="val 5014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2" descr="LoRaWAN logo">
            <a:extLst>
              <a:ext uri="{FF2B5EF4-FFF2-40B4-BE49-F238E27FC236}">
                <a16:creationId xmlns:a16="http://schemas.microsoft.com/office/drawing/2014/main" id="{A97F3227-8172-6349-C2D8-9AB9380D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62" y="5326186"/>
            <a:ext cx="3243263" cy="162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8B31E5EF-1628-F562-CC43-B4D1604503EA}"/>
              </a:ext>
            </a:extLst>
          </p:cNvPr>
          <p:cNvSpPr txBox="1"/>
          <p:nvPr/>
        </p:nvSpPr>
        <p:spPr>
          <a:xfrm>
            <a:off x="5790975" y="2807194"/>
            <a:ext cx="1023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4160329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5E22D70-6A64-CE4E-858E-A5D764DE9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122" y="282173"/>
            <a:ext cx="1104412" cy="6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CD12D72-F584-6E51-DF99-41E4FD60E27C}"/>
              </a:ext>
            </a:extLst>
          </p:cNvPr>
          <p:cNvSpPr txBox="1"/>
          <p:nvPr/>
        </p:nvSpPr>
        <p:spPr>
          <a:xfrm>
            <a:off x="2160270" y="525780"/>
            <a:ext cx="72009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rial" panose="020B0604020202020204" pitchFamily="34" charset="0"/>
                <a:cs typeface="Arial" panose="020B0604020202020204" pitchFamily="34" charset="0"/>
              </a:rPr>
              <a:t>BANDE DE FRÉQUENCES UTILISÉES</a:t>
            </a:r>
          </a:p>
        </p:txBody>
      </p:sp>
      <p:pic>
        <p:nvPicPr>
          <p:cNvPr id="9" name="Image 8" descr="Une image contenant texte, Police, capture d’écran, nombre&#10;&#10;Description générée automatiquement">
            <a:extLst>
              <a:ext uri="{FF2B5EF4-FFF2-40B4-BE49-F238E27FC236}">
                <a16:creationId xmlns:a16="http://schemas.microsoft.com/office/drawing/2014/main" id="{19932A18-AFD3-349C-084A-697D77BDA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30" y="2609850"/>
            <a:ext cx="5981700" cy="16383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33B1F54-62C6-5491-B18A-6D8854F68026}"/>
              </a:ext>
            </a:extLst>
          </p:cNvPr>
          <p:cNvSpPr txBox="1"/>
          <p:nvPr/>
        </p:nvSpPr>
        <p:spPr>
          <a:xfrm>
            <a:off x="1666875" y="2194560"/>
            <a:ext cx="8858250" cy="29515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Europe,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certaines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fréquences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sont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libres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Parmi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fréquences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seul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433 MHz, 868 MHz et 2,4GHz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sont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utilisables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LoRa.</a:t>
            </a:r>
            <a:r>
              <a:rPr lang="en-US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Seul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868 MHz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utilisé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pour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LoRaWAN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27979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844</Words>
  <Application>Microsoft Macintosh PowerPoint</Application>
  <PresentationFormat>Grand écran</PresentationFormat>
  <Paragraphs>207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samuel BOUHENIC</dc:creator>
  <cp:lastModifiedBy>samuel BOUHENIC</cp:lastModifiedBy>
  <cp:revision>43</cp:revision>
  <cp:lastPrinted>2024-03-21T07:18:22Z</cp:lastPrinted>
  <dcterms:created xsi:type="dcterms:W3CDTF">2020-03-20T16:53:22Z</dcterms:created>
  <dcterms:modified xsi:type="dcterms:W3CDTF">2024-03-25T17:47:27Z</dcterms:modified>
</cp:coreProperties>
</file>